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</p:sldMasterIdLst>
  <p:notesMasterIdLst>
    <p:notesMasterId r:id="rId49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92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Click to move the slide</a:t>
            </a: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MY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6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MY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69" name="PlaceHolder 4"/>
          <p:cNvSpPr>
            <a:spLocks noGrp="1"/>
          </p:cNvSpPr>
          <p:nvPr>
            <p:ph type="dt" idx="3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MY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MY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70" name="PlaceHolder 5"/>
          <p:cNvSpPr>
            <a:spLocks noGrp="1"/>
          </p:cNvSpPr>
          <p:nvPr>
            <p:ph type="ftr" idx="3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MY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MY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71" name="PlaceHolder 6"/>
          <p:cNvSpPr>
            <a:spLocks noGrp="1"/>
          </p:cNvSpPr>
          <p:nvPr>
            <p:ph type="sldNum" idx="3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MY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300BFF94-8CAD-49B7-AB8B-8BFB089A8DCB}" type="slidenum">
              <a:rPr lang="en-MY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MY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9824D2E-FC42-4E60-9170-871AAC33422C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2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Y" sz="12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A69DCC65-7BC1-4408-876A-93CC68DE0BA8}" type="slidenum">
              <a:rPr lang="en-MY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23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6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3"/>
          <p:cNvSpPr>
            <a:spLocks noGrp="1"/>
          </p:cNvSpPr>
          <p:nvPr>
            <p:ph type="sldNum" idx="4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73ADD4A-568C-4DD1-9AED-B63EAE082A43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28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sldNum" idx="4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79C1671-4631-4D70-A420-13C43BB4872D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29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sldNum" idx="4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5109AFE-0A0A-49C5-9670-59ABAC956834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30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sldNum" idx="5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0513355-4797-41DF-89D1-80D724D796F2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31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sldNum" idx="5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B174E8E-EBDD-49CF-BA78-C7B754F4B142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32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sldNum" idx="5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76CFB56-2723-4AF4-A64F-5C6762D31CE2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33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3"/>
          <p:cNvSpPr>
            <a:spLocks noGrp="1"/>
          </p:cNvSpPr>
          <p:nvPr>
            <p:ph type="sldNum" idx="5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873B3D4-1034-42AA-A4FA-9742F7307B44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34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 type="sldNum" idx="5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7824D52-0634-4223-A4C7-3E2F3CA419F3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35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sldNum" idx="5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0187D45-0702-4207-AD01-7F09D8E3F17E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36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MY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A0EB311-CF04-4DA2-9837-BD22CF7D4898}" type="slidenum">
              <a:rPr lang="en-MY" sz="1200" b="0" strike="noStrike" spc="-1">
                <a:solidFill>
                  <a:srgbClr val="000000"/>
                </a:solidFill>
                <a:latin typeface="Times New Roman"/>
              </a:rPr>
              <a:t>3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Y" sz="12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ECEED79D-923A-487F-B028-2D8A7107F0C3}" type="slidenum">
              <a:rPr lang="en-MY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6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Y" sz="12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28B8EA3E-DE8F-40C5-A1BD-1B9C7CED7CA5}" type="slidenum">
              <a:rPr lang="en-MY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9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sldNum" idx="4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Y" sz="12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8D24053B-EBA9-4ADC-A4FA-3F1E497DCBB2}" type="slidenum">
              <a:rPr lang="en-MY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15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sldNum" idx="4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Y" sz="12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41667F63-69FE-450D-B4C5-6D617DF66581}" type="slidenum">
              <a:rPr lang="en-MY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16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sldNum" idx="4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Y" sz="12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E613976D-95C2-43A0-BC5F-6B23BFC94AC5}" type="slidenum">
              <a:rPr lang="en-MY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17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 type="sldNum" idx="4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Y" sz="12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2A41AF18-21EB-4CD5-B548-132EB4F1D0E0}" type="slidenum">
              <a:rPr lang="en-MY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18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MY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sldNum" idx="4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MY" sz="1200" b="0" strike="noStrike" spc="-1">
                <a:solidFill>
                  <a:srgbClr val="000000"/>
                </a:solidFill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68B369D3-D8B8-4428-8688-05CE6A89A98E}" type="slidenum">
              <a:rPr lang="en-MY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19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MY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B59EC6C-15CB-4503-971C-E203FFA32FD5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lstStyle/>
          <a:p>
            <a:fld id="{9ECF9BC2-1160-480C-96D7-F012085FBC1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lstStyle/>
          <a:p>
            <a:fld id="{1B9CF819-0A1C-405A-A6CA-47470E5F31ED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A974173-B47F-4E7D-B854-982597598F9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65A0FF92-940F-426E-A673-6BD776D911E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6D43217-D341-4504-8CAC-70A8E3483DC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fld id="{28CF18D5-4A27-4744-B0E1-6E17296B30A8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lstStyle/>
          <a:p>
            <a:fld id="{D3ED8AFC-D4D2-4626-B72A-D1EFF4FC064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B37FF3E4-F4B7-4C8B-B37F-6B468B18A70E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lstStyle/>
          <a:p>
            <a:fld id="{21FD3A60-5BDE-433F-A1D8-9B7EB0C43D2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lstStyle/>
          <a:p>
            <a:fld id="{FD18FCCB-FF11-477F-BA7A-8A12586EF37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6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600EEAB-DA22-4798-AF69-D9C207579407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3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Aptos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Fifth level</a:t>
            </a: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E699765-2BAF-4451-8A6A-39975C3EA8AE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3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chemeClr val="dk1"/>
                </a:solidFill>
                <a:latin typeface="Aptos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chemeClr val="dk1"/>
                </a:solidFill>
                <a:latin typeface="Aptos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chemeClr val="dk1"/>
                </a:solidFill>
                <a:latin typeface="Aptos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chemeClr val="dk1"/>
                </a:solidFill>
                <a:latin typeface="Aptos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chemeClr val="dk1"/>
                </a:solidFill>
                <a:latin typeface="Aptos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chemeClr val="dk1"/>
                </a:solidFill>
                <a:latin typeface="Aptos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chemeClr val="dk1"/>
                </a:solidFill>
                <a:latin typeface="Aptos"/>
              </a:rPr>
              <a:t>Seventh Outline Level</a:t>
            </a: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8E6D638-00B7-417C-AADB-4C1B2E234527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Aptos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Fifth level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B66E68D-EF1F-4FDB-9310-0E2B29F94EA9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vert="eaVert"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Aptos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Fifth level</a:t>
            </a: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8ADD893-1D2E-4EA6-966F-E2856610C08D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Aptos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Fifth level</a:t>
            </a: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0F07DF9-55F3-4E7C-8D0C-B6BCEF473F60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6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Click to edit Master text styles</a:t>
            </a:r>
            <a:endParaRPr lang="en-US" sz="2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68D7405-49C5-45E4-AF7C-2CAC20A6EF61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Aptos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Fifth level</a:t>
            </a: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Aptos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Fifth level</a:t>
            </a: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90C338A-FC26-4ECA-9B85-F20777C0405D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  <a:endParaRPr lang="en-US" sz="2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Aptos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Fifth level</a:t>
            </a: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  <a:endParaRPr lang="en-US" sz="2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Master text styles</a:t>
            </a: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chemeClr val="dk1"/>
                </a:solidFill>
                <a:latin typeface="Aptos"/>
              </a:rPr>
              <a:t>Second level</a:t>
            </a: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level</a:t>
            </a: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Fifth level</a:t>
            </a: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29C35AE-06CF-4264-8EB3-64CB2688562E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4400" b="0" strike="noStrike" spc="-1">
                <a:solidFill>
                  <a:schemeClr val="dk1"/>
                </a:solidFill>
                <a:latin typeface="Aptos Display"/>
              </a:rPr>
              <a:t>Click to edit Master title style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7F7F722-849B-4053-AEBF-A22B3A34776B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&lt;footer&gt;</a:t>
            </a:r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9A6FA3A-FC78-4206-8CEB-2781C8548ECF}" type="slidenum">
              <a:rPr lang="en-MY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‹#›</a:t>
            </a:fld>
            <a:endParaRPr lang="en-MY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subTitle"/>
          </p:nvPr>
        </p:nvSpPr>
        <p:spPr>
          <a:xfrm>
            <a:off x="830880" y="376200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MY" sz="4000" b="1" strike="noStrike" spc="-1">
                <a:solidFill>
                  <a:schemeClr val="dk1"/>
                </a:solidFill>
                <a:latin typeface="Arial"/>
              </a:rPr>
              <a:t>CASE DISCUSSION 2</a:t>
            </a:r>
            <a:endParaRPr lang="en-MY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Rectangle 7"/>
          <p:cNvSpPr/>
          <p:nvPr/>
        </p:nvSpPr>
        <p:spPr>
          <a:xfrm>
            <a:off x="303480" y="465480"/>
            <a:ext cx="11584440" cy="2887200"/>
          </a:xfrm>
          <a:prstGeom prst="rect">
            <a:avLst/>
          </a:prstGeom>
          <a:gradFill rotWithShape="0">
            <a:gsLst>
              <a:gs pos="0">
                <a:srgbClr val="9499CE"/>
              </a:gs>
              <a:gs pos="50000">
                <a:srgbClr val="BFC2DF"/>
              </a:gs>
              <a:gs pos="100000">
                <a:srgbClr val="DFE1EF"/>
              </a:gs>
            </a:gsLst>
            <a:lin ang="0"/>
          </a:gradFill>
          <a:ln>
            <a:solidFill>
              <a:srgbClr val="0F47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MY" sz="1800" b="0" strike="noStrike" spc="-1">
              <a:solidFill>
                <a:schemeClr val="lt1"/>
              </a:solidFill>
              <a:latin typeface="Arial"/>
            </a:endParaRPr>
          </a:p>
        </p:txBody>
      </p:sp>
      <p:sp>
        <p:nvSpPr>
          <p:cNvPr id="74" name="Title 1"/>
          <p:cNvSpPr/>
          <p:nvPr/>
        </p:nvSpPr>
        <p:spPr>
          <a:xfrm>
            <a:off x="1721520" y="503640"/>
            <a:ext cx="9143640" cy="238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>
            <a:normAutofit fontScale="93651" lnSpcReduction="10000"/>
          </a:bodyPr>
          <a:lstStyle/>
          <a:p>
            <a:pPr algn="ctr" defTabSz="914400">
              <a:lnSpc>
                <a:spcPct val="90000"/>
              </a:lnSpc>
            </a:pPr>
            <a:r>
              <a:rPr lang="en-MY" sz="4800" b="1" strike="noStrike" spc="-1" dirty="0">
                <a:solidFill>
                  <a:schemeClr val="dk1"/>
                </a:solidFill>
                <a:latin typeface="Arial"/>
              </a:rPr>
              <a:t>Training of Core Trainers for  CPG Management of Retinopathy of Prematurity (Second Edition)</a:t>
            </a:r>
            <a:endParaRPr lang="en-MY" sz="4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5" name="Picture 9"/>
          <p:cNvPicPr/>
          <p:nvPr/>
        </p:nvPicPr>
        <p:blipFill>
          <a:blip r:embed="rId2"/>
          <a:stretch/>
        </p:blipFill>
        <p:spPr>
          <a:xfrm rot="1081200">
            <a:off x="8384400" y="3064680"/>
            <a:ext cx="2084040" cy="3204000"/>
          </a:xfrm>
          <a:prstGeom prst="rect">
            <a:avLst/>
          </a:prstGeom>
          <a:ln w="0">
            <a:noFill/>
          </a:ln>
          <a:effectLst>
            <a:outerShdw blurRad="177840" dist="596605" dir="21541915" algn="tl" rotWithShape="0">
              <a:srgbClr val="000000">
                <a:alpha val="40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A8C77A0-FE16-4F94-9001-9DBFFAD776AC}" type="slidenum"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08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400" b="1" strike="noStrike" spc="-1">
                <a:solidFill>
                  <a:schemeClr val="dk1"/>
                </a:solidFill>
                <a:latin typeface="Calibri"/>
                <a:ea typeface="Calibri"/>
              </a:rPr>
              <a:t>Question 3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2427505" y="2463480"/>
            <a:ext cx="10596960" cy="3435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MY" sz="2800" b="1" strike="noStrike" spc="-1">
                <a:solidFill>
                  <a:srgbClr val="FF0000"/>
                </a:solidFill>
                <a:latin typeface="Arial"/>
                <a:ea typeface="Calibri"/>
              </a:rPr>
              <a:t>What is your diagnosis now?</a:t>
            </a:r>
            <a:endParaRPr lang="en-US" sz="2800" b="0" strike="noStrike" spc="-1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2B409C4-586A-4B75-B346-D5F8A405F59C}" type="slidenum"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12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3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2064960" y="1919160"/>
            <a:ext cx="96307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 - Stage 3 Zone II with plus (</a:t>
            </a:r>
            <a:r>
              <a:rPr lang="en-MY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pretreshold</a:t>
            </a: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Type 1 ROP)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 - Stage 1 Zone II no plus (</a:t>
            </a:r>
            <a:r>
              <a:rPr lang="en-MY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pretreshold</a:t>
            </a: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Type 2 ROP)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pic>
        <p:nvPicPr>
          <p:cNvPr id="115" name="Picture 9"/>
          <p:cNvPicPr/>
          <p:nvPr/>
        </p:nvPicPr>
        <p:blipFill>
          <a:blip r:embed="rId4"/>
          <a:stretch/>
        </p:blipFill>
        <p:spPr>
          <a:xfrm>
            <a:off x="5320080" y="2906640"/>
            <a:ext cx="4912200" cy="3116160"/>
          </a:xfrm>
          <a:prstGeom prst="rect">
            <a:avLst/>
          </a:prstGeom>
          <a:ln w="0">
            <a:noFill/>
          </a:ln>
        </p:spPr>
      </p:pic>
      <p:sp>
        <p:nvSpPr>
          <p:cNvPr id="116" name="TextBox 11"/>
          <p:cNvSpPr/>
          <p:nvPr/>
        </p:nvSpPr>
        <p:spPr>
          <a:xfrm>
            <a:off x="8170560" y="5789160"/>
            <a:ext cx="36457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2400" b="0" strike="noStrike" spc="-1">
                <a:solidFill>
                  <a:schemeClr val="dk1"/>
                </a:solidFill>
                <a:latin typeface="Aptos"/>
              </a:rPr>
              <a:t>Refer to CPG page 42 &amp; 43</a:t>
            </a:r>
            <a:endParaRPr lang="en-MY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Picture 15"/>
          <p:cNvPicPr/>
          <p:nvPr/>
        </p:nvPicPr>
        <p:blipFill>
          <a:blip r:embed="rId5"/>
          <a:stretch/>
        </p:blipFill>
        <p:spPr>
          <a:xfrm>
            <a:off x="1720800" y="3065040"/>
            <a:ext cx="3024000" cy="30513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C7F6E8D-A513-4EAD-8AE7-19A5B13EA01A}" type="slidenum"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19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</a:rPr>
              <a:t>Question 4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2256977" y="2372723"/>
            <a:ext cx="10408680" cy="3545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MY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What will you do now?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801ABE9-66D0-416E-831D-3ADB96DF0AD0}" type="slidenum"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23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400" b="1" strike="noStrike" spc="-1">
                <a:solidFill>
                  <a:schemeClr val="dk1"/>
                </a:solidFill>
                <a:latin typeface="Arial"/>
              </a:rPr>
              <a:t>Answer 4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838080" y="2568600"/>
            <a:ext cx="10400400" cy="3701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 - laser photocoagulation within 48 hours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 - review in 1 week, may need treatment if progress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pic>
        <p:nvPicPr>
          <p:cNvPr id="126" name="Picture 8"/>
          <p:cNvPicPr/>
          <p:nvPr/>
        </p:nvPicPr>
        <p:blipFill>
          <a:blip r:embed="rId4"/>
          <a:stretch/>
        </p:blipFill>
        <p:spPr>
          <a:xfrm>
            <a:off x="3281760" y="3528720"/>
            <a:ext cx="4788360" cy="2741400"/>
          </a:xfrm>
          <a:prstGeom prst="rect">
            <a:avLst/>
          </a:prstGeom>
          <a:ln w="0">
            <a:noFill/>
          </a:ln>
        </p:spPr>
      </p:pic>
      <p:sp>
        <p:nvSpPr>
          <p:cNvPr id="127" name="TextBox 10"/>
          <p:cNvSpPr/>
          <p:nvPr/>
        </p:nvSpPr>
        <p:spPr>
          <a:xfrm>
            <a:off x="8328600" y="5747400"/>
            <a:ext cx="347436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2400" b="0" strike="noStrike" spc="-1">
                <a:solidFill>
                  <a:schemeClr val="dk1"/>
                </a:solidFill>
                <a:latin typeface="Aptos"/>
              </a:rPr>
              <a:t>Refer to CPG page 48</a:t>
            </a:r>
            <a:endParaRPr lang="en-MY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5DDAC66-2B04-475C-953E-73E7A82BFB40}" type="slidenum"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29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  <a:ea typeface="Calibri"/>
              </a:rPr>
              <a:t>Scenario continues…. 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2064960" y="2116639"/>
            <a:ext cx="10350360" cy="345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During review at 1 week: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indent="-35892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 shows signs of regression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indent="-35892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 also shows spontaneous regression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FD0DA64-40E5-4DE5-90EE-AF3F3EE8B755}" type="slidenum"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33" name="Picture 5"/>
          <p:cNvPicPr/>
          <p:nvPr/>
        </p:nvPicPr>
        <p:blipFill>
          <a:blip r:embed="rId4"/>
          <a:stretch/>
        </p:blipFill>
        <p:spPr>
          <a:xfrm>
            <a:off x="546480" y="32652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2965320" y="472680"/>
            <a:ext cx="5361840" cy="781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Case 2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2165760" y="2152944"/>
            <a:ext cx="9187560" cy="3580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Premature baby at 24 weeks with BW of 595 grams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GB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Neonatal issues: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indent="-27144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0000"/>
              <a:buFont typeface="Courier New"/>
              <a:buChar char="o"/>
              <a:tabLst>
                <a:tab pos="0" algn="l"/>
              </a:tabLst>
            </a:pPr>
            <a:r>
              <a:rPr lang="en-GB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Severe RDS with prolonged oxygen usage - highest FiO</a:t>
            </a:r>
            <a:r>
              <a:rPr lang="en-GB" sz="2800" b="0" strike="noStrike" spc="-1" baseline="-25000" dirty="0">
                <a:solidFill>
                  <a:schemeClr val="dk1"/>
                </a:solidFill>
                <a:latin typeface="Arial"/>
                <a:ea typeface="Calibri"/>
              </a:rPr>
              <a:t>2</a:t>
            </a:r>
            <a:r>
              <a:rPr lang="en-GB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50%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indent="-27144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0000"/>
              <a:buFont typeface="Courier New"/>
              <a:buChar char="o"/>
              <a:tabLst>
                <a:tab pos="0" algn="l"/>
              </a:tabLst>
            </a:pPr>
            <a:r>
              <a:rPr lang="en-GB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Late onset sepsis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indent="-27144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0000"/>
              <a:buFont typeface="Courier New"/>
              <a:buChar char="o"/>
              <a:tabLst>
                <a:tab pos="0" algn="l"/>
              </a:tabLst>
            </a:pPr>
            <a:r>
              <a:rPr lang="en-GB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Bilateral IVH Grade 3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D157A34-6BC9-4359-8E78-530A603FF6BF}" type="slidenum"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37" name="PlaceHolder 1"/>
          <p:cNvSpPr>
            <a:spLocks noGrp="1"/>
          </p:cNvSpPr>
          <p:nvPr>
            <p:ph/>
          </p:nvPr>
        </p:nvSpPr>
        <p:spPr>
          <a:xfrm>
            <a:off x="2238836" y="2058660"/>
            <a:ext cx="10441800" cy="3558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First </a:t>
            </a:r>
            <a:r>
              <a:rPr lang="en-MY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RoP</a:t>
            </a: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screening at 31 weeks PMA, </a:t>
            </a: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findings: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47840" indent="-2700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Both pupils are not well dilated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47840" indent="-2700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BE immature retina,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vascularisation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up to Zone 1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138" name="TextBox 8"/>
          <p:cNvSpPr/>
          <p:nvPr/>
        </p:nvSpPr>
        <p:spPr>
          <a:xfrm>
            <a:off x="3250800" y="498240"/>
            <a:ext cx="70189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4800" b="1" strike="noStrike" spc="-1">
                <a:solidFill>
                  <a:srgbClr val="000000"/>
                </a:solidFill>
                <a:latin typeface="Arial"/>
                <a:ea typeface="Calibri"/>
              </a:rPr>
              <a:t>Scenario continues...</a:t>
            </a:r>
            <a:endParaRPr lang="en-MY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7200000" y="5040000"/>
            <a:ext cx="314028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MY" sz="1800" b="0" strike="noStrike" spc="-1">
                <a:solidFill>
                  <a:srgbClr val="000000"/>
                </a:solidFill>
                <a:latin typeface="Arial"/>
              </a:rPr>
              <a:t>Refer to Algorithm 1: Page IX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E769365-6BAA-4618-8F2F-19C0AD03D21C}" type="slidenum"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5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41" name="Picture 6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42" name="PlaceHolder 1"/>
          <p:cNvSpPr>
            <a:spLocks noGrp="1"/>
          </p:cNvSpPr>
          <p:nvPr>
            <p:ph/>
          </p:nvPr>
        </p:nvSpPr>
        <p:spPr>
          <a:xfrm>
            <a:off x="2064960" y="1845918"/>
            <a:ext cx="9175022" cy="3661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Second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RoP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screening 2 weeks later at 33 weeks PMA, </a:t>
            </a: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findings: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lvl="1" indent="-26820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 - vascularization up to Zone 1 but no tortuosity of vessels seen, no demarcation line or ridge seen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lvl="1" indent="-26820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 - Posterior pole vessel tortuosity of 2 quadrants, demarcation line seen in Zone 1</a:t>
            </a:r>
          </a:p>
          <a:p>
            <a:pPr marL="538200" lvl="1" indent="-26820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70000" lvl="1" indent="-27000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Diagnosis: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indent="-2682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 -  no ROP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indent="-2682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 - 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Stage 1 Zone I - pre-plus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57200" indent="0" algn="just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143" name="TextBox 4"/>
          <p:cNvSpPr/>
          <p:nvPr/>
        </p:nvSpPr>
        <p:spPr>
          <a:xfrm>
            <a:off x="1631880" y="937440"/>
            <a:ext cx="184320" cy="83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en-MY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MY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TextBox 8"/>
          <p:cNvSpPr/>
          <p:nvPr/>
        </p:nvSpPr>
        <p:spPr>
          <a:xfrm>
            <a:off x="3250800" y="498240"/>
            <a:ext cx="70189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4800" b="1" strike="noStrike" spc="-1">
                <a:solidFill>
                  <a:srgbClr val="000000"/>
                </a:solidFill>
                <a:latin typeface="Arial"/>
                <a:ea typeface="Calibri"/>
              </a:rPr>
              <a:t>Scenario continues...</a:t>
            </a:r>
            <a:endParaRPr lang="en-MY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F958381-1F0E-4051-9232-5A3295CF49D7}" type="slidenum"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4"/>
          <p:cNvPicPr/>
          <p:nvPr/>
        </p:nvPicPr>
        <p:blipFill>
          <a:blip r:embed="rId3"/>
          <a:stretch/>
        </p:blipFill>
        <p:spPr>
          <a:xfrm>
            <a:off x="291960" y="25200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46" name="Picture 5"/>
          <p:cNvPicPr/>
          <p:nvPr/>
        </p:nvPicPr>
        <p:blipFill>
          <a:blip r:embed="rId4"/>
          <a:stretch/>
        </p:blipFill>
        <p:spPr>
          <a:xfrm>
            <a:off x="496080" y="48060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47" name="PlaceHolder 1"/>
          <p:cNvSpPr>
            <a:spLocks noGrp="1"/>
          </p:cNvSpPr>
          <p:nvPr>
            <p:ph/>
          </p:nvPr>
        </p:nvSpPr>
        <p:spPr>
          <a:xfrm>
            <a:off x="1967400" y="2052000"/>
            <a:ext cx="9385920" cy="3464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Third ROP examination at age 33+ weeks, </a:t>
            </a: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findings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 - Tortuous vessels at the posterior pole in all 4 quadrants, retinal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haemorrhage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at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superotemporal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quadrant in Zone I, no demarcation line or ridge seen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LE: Tortuous vessels at the posterior pole in all 4 quadrants, with ridge in Zone I over the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superotemporal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quadrant, extra-retinal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fibrovascularisation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(popcorn tufts) with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haemorrhages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in the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superonasal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quadrant in Zone I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FF0000"/>
                </a:solidFill>
                <a:latin typeface="Arial"/>
                <a:ea typeface="Calibri"/>
              </a:rPr>
              <a:t>      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148" name="TextBox 7"/>
          <p:cNvSpPr/>
          <p:nvPr/>
        </p:nvSpPr>
        <p:spPr>
          <a:xfrm>
            <a:off x="3250800" y="498240"/>
            <a:ext cx="70189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4800" b="1" strike="noStrike" spc="-1">
                <a:solidFill>
                  <a:srgbClr val="000000"/>
                </a:solidFill>
                <a:latin typeface="Arial"/>
                <a:ea typeface="Calibri"/>
              </a:rPr>
              <a:t>Scenario continues...</a:t>
            </a:r>
            <a:endParaRPr lang="en-MY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53AC235-6CA8-46CD-92E8-60993365AEB0}" type="slidenum">
              <a:t>18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4"/>
          <p:cNvPicPr/>
          <p:nvPr/>
        </p:nvPicPr>
        <p:blipFill>
          <a:blip r:embed="rId3"/>
          <a:stretch/>
        </p:blipFill>
        <p:spPr>
          <a:xfrm>
            <a:off x="291960" y="25200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50" name="Picture 5"/>
          <p:cNvPicPr/>
          <p:nvPr/>
        </p:nvPicPr>
        <p:blipFill>
          <a:blip r:embed="rId4"/>
          <a:stretch/>
        </p:blipFill>
        <p:spPr>
          <a:xfrm>
            <a:off x="496080" y="48060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51" name="PlaceHolder 1"/>
          <p:cNvSpPr>
            <a:spLocks noGrp="1"/>
          </p:cNvSpPr>
          <p:nvPr>
            <p:ph/>
          </p:nvPr>
        </p:nvSpPr>
        <p:spPr>
          <a:xfrm>
            <a:off x="2446163" y="2405880"/>
            <a:ext cx="10408680" cy="3464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What is your diagnosis?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152" name="TextBox 7"/>
          <p:cNvSpPr/>
          <p:nvPr/>
        </p:nvSpPr>
        <p:spPr>
          <a:xfrm>
            <a:off x="3250800" y="498240"/>
            <a:ext cx="70189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4800" b="1" strike="noStrike" spc="-1">
                <a:solidFill>
                  <a:srgbClr val="000000"/>
                </a:solidFill>
                <a:latin typeface="Arial"/>
                <a:ea typeface="Calibri"/>
              </a:rPr>
              <a:t>Question 5</a:t>
            </a:r>
            <a:endParaRPr lang="en-MY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1440943-6BE8-4603-A9EA-ADF77CE4478F}" type="slidenum">
              <a:t>19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77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38080" y="255240"/>
            <a:ext cx="10515240" cy="1094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Case 1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79" name="Content Placeholder 2"/>
          <p:cNvSpPr/>
          <p:nvPr/>
        </p:nvSpPr>
        <p:spPr>
          <a:xfrm>
            <a:off x="2064960" y="1928340"/>
            <a:ext cx="9232560" cy="461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177840" indent="-177840" algn="just" defTabSz="731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A baby born via SVD at 30 weeks with a BW of 1.33 kg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 defTabSz="731520">
              <a:lnSpc>
                <a:spcPct val="100000"/>
              </a:lnSpc>
            </a:pPr>
            <a:endParaRPr lang="en-MY" sz="2000" b="0" strike="noStrike" spc="-1" dirty="0">
              <a:solidFill>
                <a:srgbClr val="000000"/>
              </a:solidFill>
              <a:latin typeface="Arial"/>
            </a:endParaRPr>
          </a:p>
          <a:p>
            <a:pPr marL="177840" indent="-177840" algn="just" defTabSz="731520">
              <a:lnSpc>
                <a:spcPct val="107000"/>
              </a:lnSpc>
              <a:spcAft>
                <a:spcPts val="641"/>
              </a:spcAft>
              <a:buClr>
                <a:srgbClr val="000000"/>
              </a:buClr>
              <a:buFont typeface="Arial"/>
              <a:buChar char="•"/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Neonatal issues: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714240" indent="-531720" algn="just" defTabSz="731520">
              <a:lnSpc>
                <a:spcPct val="107000"/>
              </a:lnSpc>
              <a:spcAft>
                <a:spcPts val="641"/>
              </a:spcAft>
              <a:buClr>
                <a:srgbClr val="000000"/>
              </a:buClr>
              <a:buFont typeface="Aptos Display"/>
              <a:buAutoNum type="arabicParenR"/>
            </a:pPr>
            <a:r>
              <a:rPr lang="en-GB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Very preterm at 30 weeks</a:t>
            </a:r>
            <a:endParaRPr lang="en-MY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714240" indent="-531720" algn="just" defTabSz="731520">
              <a:lnSpc>
                <a:spcPct val="107000"/>
              </a:lnSpc>
              <a:spcAft>
                <a:spcPts val="641"/>
              </a:spcAft>
              <a:buClr>
                <a:srgbClr val="000000"/>
              </a:buClr>
              <a:buFont typeface="Aptos Display"/>
              <a:buAutoNum type="arabicParenR"/>
            </a:pPr>
            <a:r>
              <a:rPr lang="en-GB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Very Low Birth Weight (VLBW)</a:t>
            </a:r>
            <a:endParaRPr lang="en-MY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714240" indent="-531720" algn="just" defTabSz="731520">
              <a:lnSpc>
                <a:spcPct val="107000"/>
              </a:lnSpc>
              <a:spcAft>
                <a:spcPts val="641"/>
              </a:spcAft>
              <a:buClr>
                <a:srgbClr val="000000"/>
              </a:buClr>
              <a:buFont typeface="Aptos Display"/>
              <a:buAutoNum type="arabicParenR"/>
            </a:pPr>
            <a:r>
              <a:rPr lang="en-GB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RDS</a:t>
            </a:r>
            <a:endParaRPr lang="en-MY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714240" indent="-531720" algn="just" defTabSz="731520">
              <a:lnSpc>
                <a:spcPct val="107000"/>
              </a:lnSpc>
              <a:spcAft>
                <a:spcPts val="641"/>
              </a:spcAft>
              <a:buClr>
                <a:srgbClr val="000000"/>
              </a:buClr>
              <a:buFont typeface="Aptos Display"/>
              <a:buAutoNum type="arabicParenR"/>
            </a:pPr>
            <a:r>
              <a:rPr lang="en-GB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Pulmonary haemorrhage</a:t>
            </a:r>
            <a:endParaRPr lang="en-MY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714240" indent="-531720" algn="just" defTabSz="731520">
              <a:lnSpc>
                <a:spcPct val="107000"/>
              </a:lnSpc>
              <a:spcAft>
                <a:spcPts val="641"/>
              </a:spcAft>
              <a:buClr>
                <a:srgbClr val="000000"/>
              </a:buClr>
              <a:buFont typeface="Aptos Display"/>
              <a:buAutoNum type="arabicParenR"/>
            </a:pPr>
            <a:r>
              <a:rPr lang="en-GB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Late onset sepsis</a:t>
            </a:r>
            <a:endParaRPr lang="en-MY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714240" indent="-531720" algn="just" defTabSz="731520">
              <a:lnSpc>
                <a:spcPct val="107000"/>
              </a:lnSpc>
              <a:spcAft>
                <a:spcPts val="641"/>
              </a:spcAft>
              <a:buClr>
                <a:srgbClr val="000000"/>
              </a:buClr>
              <a:buFont typeface="Aptos Display"/>
              <a:buAutoNum type="arabicParenR"/>
            </a:pPr>
            <a:r>
              <a:rPr lang="en-GB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PDA not in failure</a:t>
            </a:r>
            <a:endParaRPr lang="en-MY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714240" indent="-531720" algn="just" defTabSz="731520">
              <a:lnSpc>
                <a:spcPct val="107000"/>
              </a:lnSpc>
              <a:spcAft>
                <a:spcPts val="641"/>
              </a:spcAft>
              <a:buClr>
                <a:srgbClr val="000000"/>
              </a:buClr>
              <a:buFont typeface="Aptos Display"/>
              <a:buAutoNum type="arabicParenR"/>
            </a:pPr>
            <a:r>
              <a:rPr lang="en-GB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Grade 2 IVH</a:t>
            </a:r>
            <a:endParaRPr lang="en-MY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177840" algn="just" defTabSz="731520">
              <a:lnSpc>
                <a:spcPct val="107000"/>
              </a:lnSpc>
              <a:spcAft>
                <a:spcPts val="641"/>
              </a:spcAft>
            </a:pPr>
            <a:br>
              <a:rPr sz="2400" dirty="0"/>
            </a:br>
            <a:br>
              <a:rPr sz="2400" dirty="0"/>
            </a:br>
            <a:endParaRPr lang="en-MY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9CCAB2A-EF21-45C4-BFEA-BF5443D5FFE4}" type="slidenum"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54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5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838080" y="2610360"/>
            <a:ext cx="10515240" cy="3745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Diagnosis: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indent="-2682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RE: AROP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indent="-2682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LE: Stage 3 Zone I with plus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pic>
        <p:nvPicPr>
          <p:cNvPr id="157" name="Picture 156"/>
          <p:cNvPicPr/>
          <p:nvPr/>
        </p:nvPicPr>
        <p:blipFill>
          <a:blip r:embed="rId4"/>
          <a:stretch/>
        </p:blipFill>
        <p:spPr>
          <a:xfrm>
            <a:off x="7298280" y="1800000"/>
            <a:ext cx="4581720" cy="4581720"/>
          </a:xfrm>
          <a:prstGeom prst="rect">
            <a:avLst/>
          </a:prstGeom>
          <a:ln w="0">
            <a:noFill/>
          </a:ln>
        </p:spPr>
      </p:pic>
      <p:sp>
        <p:nvSpPr>
          <p:cNvPr id="158" name="TextBox 157"/>
          <p:cNvSpPr txBox="1"/>
          <p:nvPr/>
        </p:nvSpPr>
        <p:spPr>
          <a:xfrm>
            <a:off x="8519400" y="1980000"/>
            <a:ext cx="84060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MY" sz="1800" b="0" strike="noStrike" spc="-1">
                <a:solidFill>
                  <a:srgbClr val="000000"/>
                </a:solidFill>
                <a:latin typeface="Arial"/>
              </a:rPr>
              <a:t>Pg 44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6E5DC70-7066-4078-BAF7-A7DF37C5D362}" type="slidenum"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60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</a:rPr>
              <a:t>Question 6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2309529" y="2463480"/>
            <a:ext cx="10515240" cy="3643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</a:rPr>
              <a:t>What is your treatment plan?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3661AA7-4A0D-4EF7-8061-67C7B30A022B}" type="slidenum"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6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64" name="Picture 7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6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1860840" y="2080324"/>
            <a:ext cx="8820927" cy="3528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Treatment: Bilateral intravitreal anti-VEGF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Retinal laser photocoagulation is not an option because of AROP &amp; area of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vascularisation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at Zone 1 (posterior)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Benefits of anti-VEGF outweighs risk of infection, retinal detachment &amp; systemic leakage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F6497CA-3A40-4061-ACF0-586EFFCAC694}" type="slidenum"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Picture 4"/>
          <p:cNvPicPr/>
          <p:nvPr/>
        </p:nvPicPr>
        <p:blipFill>
          <a:blip r:embed="rId3"/>
          <a:stretch/>
        </p:blipFill>
        <p:spPr>
          <a:xfrm>
            <a:off x="88200" y="-4608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68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69" name="PlaceHolder 1"/>
          <p:cNvSpPr>
            <a:spLocks noGrp="1"/>
          </p:cNvSpPr>
          <p:nvPr>
            <p:ph/>
          </p:nvPr>
        </p:nvSpPr>
        <p:spPr>
          <a:xfrm>
            <a:off x="2004728" y="1863720"/>
            <a:ext cx="8778886" cy="3616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177840" indent="-17784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Fourth ROP 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examination</a:t>
            </a: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 at 1 week post-injection (34 weeks PMA), </a:t>
            </a: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findings: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47840" lvl="1" indent="-27000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RE: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vascularisation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between Zone I to II, no tortuous vessels &amp; most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haemorrhages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have resolved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47840" lvl="1" indent="-27000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LE: no tortuous vessels, minimal popcorn tuft,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haemorrhages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resolving, ridge flattening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170" name="TextBox 9"/>
          <p:cNvSpPr/>
          <p:nvPr/>
        </p:nvSpPr>
        <p:spPr>
          <a:xfrm>
            <a:off x="3250800" y="498240"/>
            <a:ext cx="70189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4800" b="1" strike="noStrike" spc="-1">
                <a:solidFill>
                  <a:srgbClr val="000000"/>
                </a:solidFill>
                <a:latin typeface="Arial"/>
                <a:ea typeface="Calibri"/>
              </a:rPr>
              <a:t>Scenario continues...</a:t>
            </a:r>
            <a:endParaRPr lang="en-MY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45E8CC1-4A5A-45D7-B6F2-71E04841CF32}" type="slidenum">
              <a:t>23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72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Calibri"/>
                <a:ea typeface="Calibri"/>
              </a:rPr>
              <a:t>Question 7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2191661" y="2211300"/>
            <a:ext cx="8830837" cy="3624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177840" lvl="1" indent="-177840" algn="just" defTabSz="914400">
              <a:lnSpc>
                <a:spcPct val="90000"/>
              </a:lnSpc>
              <a:spcBef>
                <a:spcPts val="499"/>
              </a:spcBef>
              <a:buClr>
                <a:srgbClr val="FF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What is your comment on the fundus findings?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6BD0A06-571F-4766-8E8C-6910EF9FC4E3}" type="slidenum"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76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7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2064960" y="2124521"/>
            <a:ext cx="9559800" cy="3529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Response to treatment &amp; signs of ROP regression seen at post-treatment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4FC1425-3C12-4D9A-A7E0-109C9EE1391B}" type="slidenum"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80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Question 8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2064960" y="2238840"/>
            <a:ext cx="8960392" cy="3569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FF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Is there risk of recurrence ROP after anti-VEGF treatment?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36FCB8F-469C-4BBB-AD99-870790CE405D}" type="slidenum"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84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8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2064960" y="2124881"/>
            <a:ext cx="8841948" cy="3552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Yes because there is still area of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avascularisation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peripherally thus close monitoring is required (refer to CPG page 16 for further details)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7FC88BB-3D03-43D2-BEC7-26077B35B7B4}" type="slidenum"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88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Case 3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1860840" y="1918800"/>
            <a:ext cx="9416760" cy="3657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58920" indent="-358920" algn="just" defTabSz="914400">
              <a:lnSpc>
                <a:spcPct val="107000"/>
              </a:lnSpc>
              <a:buClr>
                <a:srgbClr val="000000"/>
              </a:buClr>
              <a:buFont typeface="Calibri"/>
              <a:buChar char="●"/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Prem baby @ 27/52 period of gestation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358920" indent="-358920" algn="just" defTabSz="914400">
              <a:lnSpc>
                <a:spcPct val="107000"/>
              </a:lnSpc>
              <a:buClr>
                <a:srgbClr val="000000"/>
              </a:buClr>
              <a:buFont typeface="Calibri"/>
              <a:buChar char="●"/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Birth weight 700 g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358920" indent="-358920" algn="just" defTabSz="914400">
              <a:lnSpc>
                <a:spcPct val="107000"/>
              </a:lnSpc>
              <a:buClr>
                <a:srgbClr val="000000"/>
              </a:buClr>
              <a:buFont typeface="Calibri"/>
              <a:buChar char="●"/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Underlying PDA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358920" indent="-358920" algn="just" defTabSz="914400">
              <a:lnSpc>
                <a:spcPct val="107000"/>
              </a:lnSpc>
              <a:buClr>
                <a:srgbClr val="000000"/>
              </a:buClr>
              <a:buFont typeface="Calibri"/>
              <a:buChar char="●"/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Develops sepsis at DOL3 &amp;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Arial"/>
                <a:ea typeface="Calibri"/>
              </a:rPr>
              <a:t>anaemia</a:t>
            </a: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 requiring blood transfusion at 33 weeks PMA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358920" indent="-358920" algn="just" defTabSz="914400">
              <a:lnSpc>
                <a:spcPct val="107000"/>
              </a:lnSpc>
              <a:buClr>
                <a:srgbClr val="000000"/>
              </a:buClr>
              <a:buFont typeface="Calibri"/>
              <a:buChar char="●"/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Also requires supplemental oxygen for 2/52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107000"/>
              </a:lnSpc>
              <a:buNone/>
            </a:pPr>
            <a:endParaRPr lang="en-US" sz="20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107000"/>
              </a:lnSpc>
              <a:buNone/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Question 9: When should this infant be screened for ROP?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107000"/>
              </a:lnSpc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CE7FE26-86E5-4EAF-856A-314FF164B1D2}" type="slidenum"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92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</a:t>
            </a:r>
            <a:r>
              <a:rPr lang="en-US" sz="4400" b="1" strike="noStrike" spc="-1">
                <a:solidFill>
                  <a:schemeClr val="dk1"/>
                </a:solidFill>
                <a:latin typeface="Arial"/>
                <a:ea typeface="Calibri"/>
              </a:rPr>
              <a:t> 9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2064960" y="2181600"/>
            <a:ext cx="9288360" cy="3683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defTabSz="914400">
              <a:lnSpc>
                <a:spcPct val="107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At PMA 31/52 or PNA 4/52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Refer to CPG page 35 on Appendix 3 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Optimum Timing for First Retinopathy of Prematurity Screening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57200"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9672EAB-7A52-43EB-B394-ED204075A011}" type="slidenum"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748600" cy="1553760"/>
          </a:xfrm>
          <a:prstGeom prst="rect">
            <a:avLst/>
          </a:prstGeom>
          <a:ln w="0">
            <a:noFill/>
          </a:ln>
        </p:spPr>
      </p:pic>
      <p:pic>
        <p:nvPicPr>
          <p:cNvPr id="81" name="Picture 6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82" name="TextBox 7"/>
          <p:cNvSpPr/>
          <p:nvPr/>
        </p:nvSpPr>
        <p:spPr>
          <a:xfrm>
            <a:off x="1860840" y="2038928"/>
            <a:ext cx="8996346" cy="43997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66760" indent="-26676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First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RoP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screening at 34 weeks PMA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266760" indent="-26676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1" u="sng" strike="noStrike" spc="-1" dirty="0">
                <a:solidFill>
                  <a:schemeClr val="dk1"/>
                </a:solidFill>
                <a:uFillTx/>
                <a:latin typeface="Arial"/>
                <a:ea typeface="Calibri"/>
              </a:rPr>
              <a:t>Findings: 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23880" indent="-357120" algn="just" defTabSz="914400">
              <a:lnSpc>
                <a:spcPct val="100000"/>
              </a:lnSpc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Pupils are well-dilated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23880" indent="-357120" algn="just" defTabSz="914400">
              <a:lnSpc>
                <a:spcPct val="100000"/>
              </a:lnSpc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 &amp; LE: OD pink, posterior pole vessels not tortuous,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vascularisation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to junction Zone 1 + 2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623880" indent="-357120" algn="just" defTabSz="914400">
              <a:lnSpc>
                <a:spcPct val="100000"/>
              </a:lnSpc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Peripheral vitreous is still hazy but central media is clear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TextBox 9"/>
          <p:cNvSpPr/>
          <p:nvPr/>
        </p:nvSpPr>
        <p:spPr>
          <a:xfrm>
            <a:off x="3250800" y="498240"/>
            <a:ext cx="714888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4800" b="1" strike="noStrike" spc="-1">
                <a:solidFill>
                  <a:srgbClr val="000000"/>
                </a:solidFill>
                <a:latin typeface="Arial"/>
                <a:ea typeface="Calibri"/>
              </a:rPr>
              <a:t>Scenario continues...</a:t>
            </a:r>
            <a:endParaRPr lang="en-MY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716906" y="2852441"/>
            <a:ext cx="314028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MY" sz="1800" b="0" strike="noStrike" spc="-1" dirty="0">
                <a:solidFill>
                  <a:srgbClr val="000000"/>
                </a:solidFill>
                <a:latin typeface="Arial"/>
              </a:rPr>
              <a:t>Refer to Algorithm 1: Page IX</a:t>
            </a:r>
          </a:p>
        </p:txBody>
      </p:sp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675363F-4C1E-4149-951D-B7BD6EB41907}" type="slidenum"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96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Senario continues..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1983708" y="2021710"/>
            <a:ext cx="9712212" cy="3578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4980" lnSpcReduction="10000"/>
          </a:bodyPr>
          <a:lstStyle/>
          <a:p>
            <a:pPr marL="270000" indent="-270000" algn="just" defTabSz="914400">
              <a:lnSpc>
                <a:spcPct val="106000"/>
              </a:lnSpc>
              <a:spcBef>
                <a:spcPts val="1066"/>
              </a:spcBef>
              <a:buClr>
                <a:srgbClr val="000000"/>
              </a:buClr>
              <a:buFont typeface="Arial"/>
              <a:buChar char="•"/>
            </a:pPr>
            <a:r>
              <a:rPr lang="en-US" sz="30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At 35 weeks PMA, ROP screening &amp; showed –</a:t>
            </a:r>
            <a:endParaRPr lang="en-US" sz="30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indent="-268200" algn="just" defTabSz="914400">
              <a:lnSpc>
                <a:spcPct val="100000"/>
              </a:lnSpc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sz="26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RE: ROP Stage 2 Zone II, no plus</a:t>
            </a:r>
            <a:endParaRPr lang="en-US" sz="26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indent="-268200" algn="just" defTabSz="914400">
              <a:lnSpc>
                <a:spcPct val="100000"/>
              </a:lnSpc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sz="26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LE: Stage 1, Zone II, no plus</a:t>
            </a:r>
            <a:endParaRPr lang="en-US" sz="26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100000"/>
              </a:lnSpc>
              <a:buNone/>
              <a:tabLst>
                <a:tab pos="0" algn="l"/>
              </a:tabLst>
            </a:pPr>
            <a:endParaRPr lang="en-US" sz="2200" b="0" strike="noStrike" spc="-1" dirty="0">
              <a:solidFill>
                <a:schemeClr val="dk1"/>
              </a:solidFill>
              <a:latin typeface="Aptos"/>
            </a:endParaRPr>
          </a:p>
          <a:p>
            <a:pPr marL="239760" indent="-239760" algn="just" defTabSz="914400">
              <a:lnSpc>
                <a:spcPct val="106000"/>
              </a:lnSpc>
              <a:buClr>
                <a:srgbClr val="000000"/>
              </a:buClr>
              <a:buFont typeface="Arial"/>
              <a:buChar char="•"/>
              <a:tabLst>
                <a:tab pos="270000" algn="l"/>
              </a:tabLst>
            </a:pPr>
            <a:r>
              <a:rPr lang="en-US" sz="30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Subsequent ROP review missed as patient underwent surgical  ligation of PDA in another hospital</a:t>
            </a:r>
            <a:endParaRPr lang="en-US" sz="30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106000"/>
              </a:lnSpc>
              <a:buNone/>
              <a:tabLst>
                <a:tab pos="270000" algn="l"/>
              </a:tabLst>
            </a:pPr>
            <a:endParaRPr lang="en-US" sz="2200" b="0" strike="noStrike" spc="-1" dirty="0">
              <a:solidFill>
                <a:schemeClr val="dk1"/>
              </a:solidFill>
              <a:latin typeface="Aptos"/>
            </a:endParaRPr>
          </a:p>
          <a:p>
            <a:pPr marL="239760" indent="-239760" algn="just" defTabSz="914400">
              <a:lnSpc>
                <a:spcPct val="106000"/>
              </a:lnSpc>
              <a:buClr>
                <a:srgbClr val="000000"/>
              </a:buClr>
              <a:buFont typeface="Arial"/>
              <a:buChar char="•"/>
              <a:tabLst>
                <a:tab pos="270000" algn="l"/>
              </a:tabLst>
            </a:pPr>
            <a:r>
              <a:rPr lang="en-US" sz="3000" b="0" strike="noStrike" spc="-1" dirty="0">
                <a:solidFill>
                  <a:srgbClr val="000000"/>
                </a:solidFill>
                <a:latin typeface="Arial"/>
                <a:ea typeface="Calibri"/>
              </a:rPr>
              <a:t>At 42/52, the patient comes back with the following findings in left eye findings (missed review for 7 weeks)</a:t>
            </a:r>
            <a:endParaRPr lang="en-US" sz="30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107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marL="457200"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919E17F-7923-4227-B967-ACD94623B6CE}" type="slidenum"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200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400" b="1" strike="noStrike" spc="-1">
                <a:solidFill>
                  <a:schemeClr val="dk1"/>
                </a:solidFill>
                <a:latin typeface="Calibri"/>
                <a:ea typeface="Calibri"/>
              </a:rPr>
              <a:t>Question 10 &amp; 11</a:t>
            </a:r>
            <a:endParaRPr lang="en-US" sz="44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02" name="Google Shape;87;p16"/>
          <p:cNvPicPr/>
          <p:nvPr/>
        </p:nvPicPr>
        <p:blipFill>
          <a:blip r:embed="rId5"/>
          <a:stretch/>
        </p:blipFill>
        <p:spPr>
          <a:xfrm>
            <a:off x="2073240" y="2164680"/>
            <a:ext cx="5199120" cy="4138200"/>
          </a:xfrm>
          <a:prstGeom prst="rect">
            <a:avLst/>
          </a:prstGeom>
          <a:ln w="0">
            <a:noFill/>
          </a:ln>
        </p:spPr>
      </p:pic>
      <p:sp>
        <p:nvSpPr>
          <p:cNvPr id="203" name="Google Shape;89;p16"/>
          <p:cNvSpPr/>
          <p:nvPr/>
        </p:nvSpPr>
        <p:spPr>
          <a:xfrm>
            <a:off x="5805360" y="2496600"/>
            <a:ext cx="892800" cy="2652840"/>
          </a:xfrm>
          <a:custGeom>
            <a:avLst/>
            <a:gdLst>
              <a:gd name="textAreaLeft" fmla="*/ 0 w 892800"/>
              <a:gd name="textAreaRight" fmla="*/ 893160 w 892800"/>
              <a:gd name="textAreaTop" fmla="*/ 0 h 2652840"/>
              <a:gd name="textAreaBottom" fmla="*/ 2653200 h 2652840"/>
            </a:gdLst>
            <a:ahLst/>
            <a:cxnLst/>
            <a:rect l="textAreaLeft" t="textAreaTop" r="textAreaRight" b="textAreaBottom"/>
            <a:pathLst>
              <a:path w="26790" h="79597">
                <a:moveTo>
                  <a:pt x="11139" y="183"/>
                </a:moveTo>
                <a:cubicBezTo>
                  <a:pt x="16879" y="8535"/>
                  <a:pt x="25236" y="16368"/>
                  <a:pt x="26492" y="26424"/>
                </a:cubicBezTo>
                <a:cubicBezTo>
                  <a:pt x="27525" y="34694"/>
                  <a:pt x="25070" y="43049"/>
                  <a:pt x="23701" y="51270"/>
                </a:cubicBezTo>
                <a:cubicBezTo>
                  <a:pt x="21978" y="61614"/>
                  <a:pt x="20086" y="81194"/>
                  <a:pt x="9743" y="79465"/>
                </a:cubicBezTo>
                <a:cubicBezTo>
                  <a:pt x="6705" y="78957"/>
                  <a:pt x="6341" y="74129"/>
                  <a:pt x="5835" y="71090"/>
                </a:cubicBezTo>
                <a:cubicBezTo>
                  <a:pt x="5192" y="67229"/>
                  <a:pt x="1563" y="63784"/>
                  <a:pt x="2206" y="59923"/>
                </a:cubicBezTo>
                <a:cubicBezTo>
                  <a:pt x="3471" y="52326"/>
                  <a:pt x="6951" y="45013"/>
                  <a:pt x="6951" y="37312"/>
                </a:cubicBezTo>
                <a:cubicBezTo>
                  <a:pt x="6951" y="27380"/>
                  <a:pt x="-1380" y="18076"/>
                  <a:pt x="252" y="8279"/>
                </a:cubicBezTo>
                <a:cubicBezTo>
                  <a:pt x="995" y="3818"/>
                  <a:pt x="6751" y="-913"/>
                  <a:pt x="11139" y="183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1219320">
              <a:lnSpc>
                <a:spcPct val="100000"/>
              </a:lnSpc>
            </a:pPr>
            <a:endParaRPr lang="en-MY" sz="1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Google Shape;90;p16"/>
          <p:cNvSpPr/>
          <p:nvPr/>
        </p:nvSpPr>
        <p:spPr>
          <a:xfrm>
            <a:off x="5654160" y="2616840"/>
            <a:ext cx="1573200" cy="115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 defTabSz="1219320">
              <a:lnSpc>
                <a:spcPct val="100000"/>
              </a:lnSpc>
            </a:pPr>
            <a:r>
              <a:rPr lang="en-GB" sz="2000" b="1" strike="noStrike" spc="-1">
                <a:solidFill>
                  <a:srgbClr val="FFFFFF"/>
                </a:solidFill>
                <a:latin typeface="Arial"/>
                <a:ea typeface="Roboto"/>
              </a:rPr>
              <a:t>An area of </a:t>
            </a:r>
            <a:endParaRPr lang="en-MY" sz="2000" b="0" strike="noStrike" spc="-1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100000"/>
              </a:lnSpc>
            </a:pPr>
            <a:r>
              <a:rPr lang="en-GB" sz="2000" b="1" strike="noStrike" spc="-1">
                <a:solidFill>
                  <a:srgbClr val="FFFFFF"/>
                </a:solidFill>
                <a:latin typeface="Arial"/>
                <a:ea typeface="Roboto"/>
              </a:rPr>
              <a:t>detached </a:t>
            </a:r>
            <a:endParaRPr lang="en-MY" sz="2000" b="0" strike="noStrike" spc="-1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100000"/>
              </a:lnSpc>
            </a:pPr>
            <a:r>
              <a:rPr lang="en-GB" sz="2000" b="1" strike="noStrike" spc="-1">
                <a:solidFill>
                  <a:srgbClr val="FFFFFF"/>
                </a:solidFill>
                <a:latin typeface="Arial"/>
                <a:ea typeface="Roboto"/>
              </a:rPr>
              <a:t>retina</a:t>
            </a:r>
            <a:endParaRPr lang="en-MY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Google Shape;91;p16"/>
          <p:cNvSpPr/>
          <p:nvPr/>
        </p:nvSpPr>
        <p:spPr>
          <a:xfrm>
            <a:off x="6537960" y="3616200"/>
            <a:ext cx="1479240" cy="115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 defTabSz="1219320">
              <a:lnSpc>
                <a:spcPct val="100000"/>
              </a:lnSpc>
            </a:pPr>
            <a:r>
              <a:rPr lang="en-GB" sz="2000" b="1" strike="noStrike" spc="-1">
                <a:solidFill>
                  <a:schemeClr val="dk1"/>
                </a:solidFill>
                <a:latin typeface="Roboto"/>
                <a:ea typeface="Roboto"/>
              </a:rPr>
              <a:t>Peripheral Avascular </a:t>
            </a:r>
            <a:endParaRPr lang="en-MY" sz="2000" b="0" strike="noStrike" spc="-1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100000"/>
              </a:lnSpc>
            </a:pPr>
            <a:r>
              <a:rPr lang="en-GB" sz="2000" b="1" strike="noStrike" spc="-1">
                <a:solidFill>
                  <a:schemeClr val="dk1"/>
                </a:solidFill>
                <a:latin typeface="Roboto"/>
                <a:ea typeface="Roboto"/>
              </a:rPr>
              <a:t>Area</a:t>
            </a:r>
            <a:endParaRPr lang="en-MY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Google Shape;86;p16"/>
          <p:cNvSpPr/>
          <p:nvPr/>
        </p:nvSpPr>
        <p:spPr>
          <a:xfrm>
            <a:off x="7564680" y="2463840"/>
            <a:ext cx="4334760" cy="324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ts val="1001"/>
              </a:spcBef>
              <a:spcAft>
                <a:spcPts val="1599"/>
              </a:spcAft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</a:rPr>
              <a:t>Q10: What ROP stage is this? 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  <a:spcAft>
                <a:spcPts val="1599"/>
              </a:spcAft>
              <a:tabLst>
                <a:tab pos="0" algn="l"/>
              </a:tabLst>
            </a:pP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  <a:spcAft>
                <a:spcPts val="1599"/>
              </a:spcAft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</a:rPr>
              <a:t>Q11: What should be done?</a:t>
            </a:r>
            <a:endParaRPr lang="en-MY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117B96A-CAF5-4014-8CA4-267E1ACACF2D}" type="slidenum"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208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10 &amp; 11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/>
          </p:nvPr>
        </p:nvSpPr>
        <p:spPr>
          <a:xfrm>
            <a:off x="2246466" y="2347531"/>
            <a:ext cx="10370880" cy="351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</a:rPr>
              <a:t>ROP Stage 4A, Plus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0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defTabSz="914400">
              <a:lnSpc>
                <a:spcPct val="9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</a:rPr>
              <a:t>Retinal Ablative Therapy &amp; refer for surgical intervention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BC14FDC-5B70-4CDA-9E16-7E9B8F4D3C0D}" type="slidenum"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212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Case 4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14" name="Google Shape;104;p18"/>
          <p:cNvSpPr/>
          <p:nvPr/>
        </p:nvSpPr>
        <p:spPr>
          <a:xfrm>
            <a:off x="496080" y="2894040"/>
            <a:ext cx="4802400" cy="2673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ts val="1001"/>
              </a:spcBef>
              <a:spcAft>
                <a:spcPts val="1599"/>
              </a:spcAft>
              <a:tabLst>
                <a:tab pos="0" algn="l"/>
              </a:tabLst>
            </a:pPr>
            <a:r>
              <a:rPr lang="en-US" sz="2800" b="1" strike="noStrike" spc="-1">
                <a:solidFill>
                  <a:srgbClr val="FF0000"/>
                </a:solidFill>
                <a:latin typeface="Arial"/>
              </a:rPr>
              <a:t>Question 12: What stage of ROP is this?</a:t>
            </a:r>
            <a:r>
              <a:rPr lang="en-US" sz="2800" b="1" strike="noStrike" spc="-1">
                <a:solidFill>
                  <a:schemeClr val="dk1"/>
                </a:solidFill>
                <a:latin typeface="Arial"/>
              </a:rPr>
              <a:t> </a:t>
            </a:r>
            <a:endParaRPr lang="en-MY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5" name="Google Shape;105;p18"/>
          <p:cNvPicPr/>
          <p:nvPr/>
        </p:nvPicPr>
        <p:blipFill>
          <a:blip r:embed="rId5"/>
          <a:stretch/>
        </p:blipFill>
        <p:spPr>
          <a:xfrm>
            <a:off x="5396040" y="2173680"/>
            <a:ext cx="5351040" cy="4179960"/>
          </a:xfrm>
          <a:prstGeom prst="rect">
            <a:avLst/>
          </a:prstGeom>
          <a:ln w="0">
            <a:noFill/>
          </a:ln>
        </p:spPr>
      </p:pic>
      <p:sp>
        <p:nvSpPr>
          <p:cNvPr id="216" name="Google Shape;107;p18"/>
          <p:cNvSpPr/>
          <p:nvPr/>
        </p:nvSpPr>
        <p:spPr>
          <a:xfrm>
            <a:off x="8659440" y="3981240"/>
            <a:ext cx="1521000" cy="115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122040" rIns="122040" bIns="122040" anchor="t">
            <a:spAutoFit/>
          </a:bodyPr>
          <a:lstStyle/>
          <a:p>
            <a:pPr defTabSz="1219320">
              <a:lnSpc>
                <a:spcPct val="100000"/>
              </a:lnSpc>
            </a:pPr>
            <a:r>
              <a:rPr lang="en-GB" sz="2000" b="1" strike="noStrike" spc="-1">
                <a:solidFill>
                  <a:srgbClr val="FFFFFF"/>
                </a:solidFill>
                <a:latin typeface="Arial"/>
                <a:ea typeface="Roboto"/>
              </a:rPr>
              <a:t>An area of </a:t>
            </a:r>
            <a:endParaRPr lang="en-MY" sz="2000" b="0" strike="noStrike" spc="-1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100000"/>
              </a:lnSpc>
            </a:pPr>
            <a:r>
              <a:rPr lang="en-GB" sz="2000" b="1" strike="noStrike" spc="-1">
                <a:solidFill>
                  <a:srgbClr val="FFFFFF"/>
                </a:solidFill>
                <a:latin typeface="Arial"/>
                <a:ea typeface="Roboto"/>
              </a:rPr>
              <a:t>detached </a:t>
            </a:r>
            <a:endParaRPr lang="en-MY" sz="2000" b="0" strike="noStrike" spc="-1">
              <a:solidFill>
                <a:srgbClr val="000000"/>
              </a:solidFill>
              <a:latin typeface="Arial"/>
            </a:endParaRPr>
          </a:p>
          <a:p>
            <a:pPr defTabSz="1219320">
              <a:lnSpc>
                <a:spcPct val="100000"/>
              </a:lnSpc>
            </a:pPr>
            <a:r>
              <a:rPr lang="en-GB" sz="2000" b="1" strike="noStrike" spc="-1">
                <a:solidFill>
                  <a:srgbClr val="FFFFFF"/>
                </a:solidFill>
                <a:latin typeface="Arial"/>
                <a:ea typeface="Roboto"/>
              </a:rPr>
              <a:t>retina</a:t>
            </a:r>
            <a:endParaRPr lang="en-MY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Freeform: Shape 12"/>
          <p:cNvSpPr/>
          <p:nvPr/>
        </p:nvSpPr>
        <p:spPr>
          <a:xfrm>
            <a:off x="6882840" y="3386160"/>
            <a:ext cx="2516040" cy="2594160"/>
          </a:xfrm>
          <a:custGeom>
            <a:avLst/>
            <a:gdLst>
              <a:gd name="textAreaLeft" fmla="*/ 0 w 2516040"/>
              <a:gd name="textAreaRight" fmla="*/ 2516400 w 2516040"/>
              <a:gd name="textAreaTop" fmla="*/ 0 h 2594160"/>
              <a:gd name="textAreaBottom" fmla="*/ 2594520 h 2594160"/>
            </a:gdLst>
            <a:ahLst/>
            <a:cxnLst/>
            <a:rect l="textAreaLeft" t="textAreaTop" r="textAreaRight" b="textAreaBottom"/>
            <a:pathLst>
              <a:path w="1887279" h="1945759">
                <a:moveTo>
                  <a:pt x="1738423" y="473149"/>
                </a:moveTo>
                <a:cubicBezTo>
                  <a:pt x="1733993" y="450998"/>
                  <a:pt x="1735361" y="398695"/>
                  <a:pt x="1733107" y="361507"/>
                </a:cubicBezTo>
                <a:cubicBezTo>
                  <a:pt x="1727405" y="267421"/>
                  <a:pt x="1729002" y="329413"/>
                  <a:pt x="1722474" y="244549"/>
                </a:cubicBezTo>
                <a:cubicBezTo>
                  <a:pt x="1717377" y="178286"/>
                  <a:pt x="1723874" y="180340"/>
                  <a:pt x="1711842" y="138224"/>
                </a:cubicBezTo>
                <a:cubicBezTo>
                  <a:pt x="1708894" y="127904"/>
                  <a:pt x="1704631" y="113608"/>
                  <a:pt x="1695893" y="106326"/>
                </a:cubicBezTo>
                <a:cubicBezTo>
                  <a:pt x="1689805" y="101252"/>
                  <a:pt x="1681509" y="99625"/>
                  <a:pt x="1674628" y="95693"/>
                </a:cubicBezTo>
                <a:cubicBezTo>
                  <a:pt x="1669081" y="92523"/>
                  <a:pt x="1664662" y="87304"/>
                  <a:pt x="1658679" y="85061"/>
                </a:cubicBezTo>
                <a:cubicBezTo>
                  <a:pt x="1650218" y="81888"/>
                  <a:pt x="1640919" y="81705"/>
                  <a:pt x="1632098" y="79745"/>
                </a:cubicBezTo>
                <a:cubicBezTo>
                  <a:pt x="1624965" y="78160"/>
                  <a:pt x="1617921" y="76200"/>
                  <a:pt x="1610833" y="74428"/>
                </a:cubicBezTo>
                <a:cubicBezTo>
                  <a:pt x="1586024" y="58479"/>
                  <a:pt x="1564385" y="35909"/>
                  <a:pt x="1536405" y="26582"/>
                </a:cubicBezTo>
                <a:cubicBezTo>
                  <a:pt x="1520456" y="21266"/>
                  <a:pt x="1504723" y="15252"/>
                  <a:pt x="1488558" y="10633"/>
                </a:cubicBezTo>
                <a:cubicBezTo>
                  <a:pt x="1479870" y="8151"/>
                  <a:pt x="1470798" y="7277"/>
                  <a:pt x="1461977" y="5317"/>
                </a:cubicBezTo>
                <a:cubicBezTo>
                  <a:pt x="1454844" y="3732"/>
                  <a:pt x="1447800" y="1772"/>
                  <a:pt x="1440712" y="0"/>
                </a:cubicBezTo>
                <a:cubicBezTo>
                  <a:pt x="1425307" y="1675"/>
                  <a:pt x="1246595" y="-7596"/>
                  <a:pt x="1174898" y="37214"/>
                </a:cubicBezTo>
                <a:cubicBezTo>
                  <a:pt x="1167384" y="41910"/>
                  <a:pt x="1159898" y="46898"/>
                  <a:pt x="1153633" y="53163"/>
                </a:cubicBezTo>
                <a:cubicBezTo>
                  <a:pt x="1147368" y="59428"/>
                  <a:pt x="1143000" y="67340"/>
                  <a:pt x="1137684" y="74428"/>
                </a:cubicBezTo>
                <a:cubicBezTo>
                  <a:pt x="1134140" y="85061"/>
                  <a:pt x="1131074" y="95865"/>
                  <a:pt x="1127051" y="106326"/>
                </a:cubicBezTo>
                <a:cubicBezTo>
                  <a:pt x="1122206" y="118922"/>
                  <a:pt x="1115071" y="130641"/>
                  <a:pt x="1111102" y="143540"/>
                </a:cubicBezTo>
                <a:cubicBezTo>
                  <a:pt x="1107932" y="153843"/>
                  <a:pt x="1107714" y="164833"/>
                  <a:pt x="1105786" y="175438"/>
                </a:cubicBezTo>
                <a:cubicBezTo>
                  <a:pt x="1104170" y="184328"/>
                  <a:pt x="1102086" y="193129"/>
                  <a:pt x="1100470" y="202019"/>
                </a:cubicBezTo>
                <a:cubicBezTo>
                  <a:pt x="1098542" y="212624"/>
                  <a:pt x="1098562" y="223691"/>
                  <a:pt x="1095153" y="233917"/>
                </a:cubicBezTo>
                <a:cubicBezTo>
                  <a:pt x="1093133" y="239978"/>
                  <a:pt x="1087116" y="244027"/>
                  <a:pt x="1084521" y="249866"/>
                </a:cubicBezTo>
                <a:cubicBezTo>
                  <a:pt x="1059663" y="305797"/>
                  <a:pt x="1085251" y="258307"/>
                  <a:pt x="1068572" y="308345"/>
                </a:cubicBezTo>
                <a:cubicBezTo>
                  <a:pt x="1064304" y="321148"/>
                  <a:pt x="1057939" y="333154"/>
                  <a:pt x="1052623" y="345559"/>
                </a:cubicBezTo>
                <a:cubicBezTo>
                  <a:pt x="1038603" y="457721"/>
                  <a:pt x="1057821" y="317838"/>
                  <a:pt x="1036674" y="430619"/>
                </a:cubicBezTo>
                <a:cubicBezTo>
                  <a:pt x="1034041" y="444661"/>
                  <a:pt x="1033246" y="458987"/>
                  <a:pt x="1031358" y="473149"/>
                </a:cubicBezTo>
                <a:cubicBezTo>
                  <a:pt x="1029702" y="485570"/>
                  <a:pt x="1027814" y="497958"/>
                  <a:pt x="1026042" y="510363"/>
                </a:cubicBezTo>
                <a:cubicBezTo>
                  <a:pt x="1024270" y="551121"/>
                  <a:pt x="1021943" y="591859"/>
                  <a:pt x="1020726" y="632638"/>
                </a:cubicBezTo>
                <a:cubicBezTo>
                  <a:pt x="1018399" y="710595"/>
                  <a:pt x="1018526" y="788624"/>
                  <a:pt x="1015409" y="866554"/>
                </a:cubicBezTo>
                <a:cubicBezTo>
                  <a:pt x="1014978" y="877325"/>
                  <a:pt x="1012929" y="888053"/>
                  <a:pt x="1010093" y="898452"/>
                </a:cubicBezTo>
                <a:cubicBezTo>
                  <a:pt x="1007582" y="907659"/>
                  <a:pt x="1002478" y="915980"/>
                  <a:pt x="999460" y="925033"/>
                </a:cubicBezTo>
                <a:cubicBezTo>
                  <a:pt x="995380" y="937272"/>
                  <a:pt x="992372" y="949842"/>
                  <a:pt x="988828" y="962247"/>
                </a:cubicBezTo>
                <a:cubicBezTo>
                  <a:pt x="987056" y="978196"/>
                  <a:pt x="987120" y="994457"/>
                  <a:pt x="983512" y="1010093"/>
                </a:cubicBezTo>
                <a:cubicBezTo>
                  <a:pt x="981131" y="1020412"/>
                  <a:pt x="968320" y="1038197"/>
                  <a:pt x="962246" y="1047307"/>
                </a:cubicBezTo>
                <a:cubicBezTo>
                  <a:pt x="949895" y="1096714"/>
                  <a:pt x="968058" y="1039561"/>
                  <a:pt x="914400" y="1111103"/>
                </a:cubicBezTo>
                <a:cubicBezTo>
                  <a:pt x="909084" y="1118191"/>
                  <a:pt x="904716" y="1126103"/>
                  <a:pt x="898451" y="1132368"/>
                </a:cubicBezTo>
                <a:cubicBezTo>
                  <a:pt x="892186" y="1138633"/>
                  <a:pt x="884445" y="1143236"/>
                  <a:pt x="877186" y="1148317"/>
                </a:cubicBezTo>
                <a:cubicBezTo>
                  <a:pt x="850329" y="1167117"/>
                  <a:pt x="847459" y="1170630"/>
                  <a:pt x="818707" y="1180214"/>
                </a:cubicBezTo>
                <a:cubicBezTo>
                  <a:pt x="806468" y="1184294"/>
                  <a:pt x="794294" y="1189247"/>
                  <a:pt x="781493" y="1190847"/>
                </a:cubicBezTo>
                <a:cubicBezTo>
                  <a:pt x="751548" y="1194590"/>
                  <a:pt x="721242" y="1194391"/>
                  <a:pt x="691116" y="1196163"/>
                </a:cubicBezTo>
                <a:cubicBezTo>
                  <a:pt x="643270" y="1194391"/>
                  <a:pt x="594805" y="1198718"/>
                  <a:pt x="547577" y="1190847"/>
                </a:cubicBezTo>
                <a:cubicBezTo>
                  <a:pt x="529580" y="1187848"/>
                  <a:pt x="516049" y="1172425"/>
                  <a:pt x="499730" y="1164266"/>
                </a:cubicBezTo>
                <a:cubicBezTo>
                  <a:pt x="460929" y="1144866"/>
                  <a:pt x="459433" y="1147632"/>
                  <a:pt x="414670" y="1137684"/>
                </a:cubicBezTo>
                <a:cubicBezTo>
                  <a:pt x="404037" y="1132368"/>
                  <a:pt x="393699" y="1126418"/>
                  <a:pt x="382772" y="1121735"/>
                </a:cubicBezTo>
                <a:cubicBezTo>
                  <a:pt x="359585" y="1111798"/>
                  <a:pt x="332519" y="1103213"/>
                  <a:pt x="308344" y="1095154"/>
                </a:cubicBezTo>
                <a:cubicBezTo>
                  <a:pt x="265814" y="1098698"/>
                  <a:pt x="223170" y="1101074"/>
                  <a:pt x="180753" y="1105787"/>
                </a:cubicBezTo>
                <a:cubicBezTo>
                  <a:pt x="175184" y="1106406"/>
                  <a:pt x="169557" y="1108133"/>
                  <a:pt x="164805" y="1111103"/>
                </a:cubicBezTo>
                <a:cubicBezTo>
                  <a:pt x="155183" y="1117117"/>
                  <a:pt x="146561" y="1124672"/>
                  <a:pt x="138223" y="1132368"/>
                </a:cubicBezTo>
                <a:cubicBezTo>
                  <a:pt x="123491" y="1145967"/>
                  <a:pt x="107722" y="1158859"/>
                  <a:pt x="95693" y="1174898"/>
                </a:cubicBezTo>
                <a:cubicBezTo>
                  <a:pt x="82336" y="1192708"/>
                  <a:pt x="74050" y="1202235"/>
                  <a:pt x="63795" y="1222745"/>
                </a:cubicBezTo>
                <a:cubicBezTo>
                  <a:pt x="61289" y="1227757"/>
                  <a:pt x="61200" y="1233795"/>
                  <a:pt x="58479" y="1238693"/>
                </a:cubicBezTo>
                <a:cubicBezTo>
                  <a:pt x="-5691" y="1354199"/>
                  <a:pt x="66811" y="1211399"/>
                  <a:pt x="26581" y="1291856"/>
                </a:cubicBezTo>
                <a:cubicBezTo>
                  <a:pt x="12938" y="1346429"/>
                  <a:pt x="31479" y="1278796"/>
                  <a:pt x="10633" y="1334387"/>
                </a:cubicBezTo>
                <a:cubicBezTo>
                  <a:pt x="8068" y="1341228"/>
                  <a:pt x="7323" y="1348627"/>
                  <a:pt x="5316" y="1355652"/>
                </a:cubicBezTo>
                <a:cubicBezTo>
                  <a:pt x="3776" y="1361040"/>
                  <a:pt x="1772" y="1366284"/>
                  <a:pt x="0" y="1371600"/>
                </a:cubicBezTo>
                <a:cubicBezTo>
                  <a:pt x="3544" y="1424763"/>
                  <a:pt x="6327" y="1477982"/>
                  <a:pt x="10633" y="1531089"/>
                </a:cubicBezTo>
                <a:cubicBezTo>
                  <a:pt x="11646" y="1543579"/>
                  <a:pt x="12720" y="1556196"/>
                  <a:pt x="15949" y="1568303"/>
                </a:cubicBezTo>
                <a:cubicBezTo>
                  <a:pt x="19850" y="1582932"/>
                  <a:pt x="27846" y="1596245"/>
                  <a:pt x="31898" y="1610833"/>
                </a:cubicBezTo>
                <a:cubicBezTo>
                  <a:pt x="63665" y="1725196"/>
                  <a:pt x="16053" y="1598206"/>
                  <a:pt x="63795" y="1727791"/>
                </a:cubicBezTo>
                <a:cubicBezTo>
                  <a:pt x="75510" y="1759590"/>
                  <a:pt x="92629" y="1793839"/>
                  <a:pt x="116958" y="1818168"/>
                </a:cubicBezTo>
                <a:cubicBezTo>
                  <a:pt x="130278" y="1831488"/>
                  <a:pt x="143414" y="1845559"/>
                  <a:pt x="159488" y="1855382"/>
                </a:cubicBezTo>
                <a:cubicBezTo>
                  <a:pt x="175774" y="1865334"/>
                  <a:pt x="195108" y="1869129"/>
                  <a:pt x="212651" y="1876647"/>
                </a:cubicBezTo>
                <a:cubicBezTo>
                  <a:pt x="278968" y="1905068"/>
                  <a:pt x="255596" y="1902337"/>
                  <a:pt x="318977" y="1913861"/>
                </a:cubicBezTo>
                <a:cubicBezTo>
                  <a:pt x="382249" y="1925365"/>
                  <a:pt x="416098" y="1928663"/>
                  <a:pt x="483781" y="1929810"/>
                </a:cubicBezTo>
                <a:lnTo>
                  <a:pt x="1015409" y="1935126"/>
                </a:lnTo>
                <a:lnTo>
                  <a:pt x="1222744" y="1945759"/>
                </a:lnTo>
                <a:cubicBezTo>
                  <a:pt x="1288397" y="1944627"/>
                  <a:pt x="1353879" y="1938670"/>
                  <a:pt x="1419446" y="1935126"/>
                </a:cubicBezTo>
                <a:cubicBezTo>
                  <a:pt x="1443738" y="1927029"/>
                  <a:pt x="1433281" y="1931796"/>
                  <a:pt x="1461977" y="1913861"/>
                </a:cubicBezTo>
                <a:cubicBezTo>
                  <a:pt x="1467395" y="1910475"/>
                  <a:pt x="1472053" y="1905745"/>
                  <a:pt x="1477926" y="1903228"/>
                </a:cubicBezTo>
                <a:cubicBezTo>
                  <a:pt x="1484642" y="1900350"/>
                  <a:pt x="1492103" y="1899684"/>
                  <a:pt x="1499191" y="1897912"/>
                </a:cubicBezTo>
                <a:cubicBezTo>
                  <a:pt x="1510948" y="1886155"/>
                  <a:pt x="1516286" y="1878732"/>
                  <a:pt x="1531088" y="1871331"/>
                </a:cubicBezTo>
                <a:cubicBezTo>
                  <a:pt x="1539624" y="1867063"/>
                  <a:pt x="1549134" y="1864966"/>
                  <a:pt x="1557670" y="1860698"/>
                </a:cubicBezTo>
                <a:cubicBezTo>
                  <a:pt x="1563385" y="1857841"/>
                  <a:pt x="1567904" y="1852923"/>
                  <a:pt x="1573619" y="1850066"/>
                </a:cubicBezTo>
                <a:cubicBezTo>
                  <a:pt x="1578631" y="1847560"/>
                  <a:pt x="1584320" y="1846717"/>
                  <a:pt x="1589567" y="1844749"/>
                </a:cubicBezTo>
                <a:cubicBezTo>
                  <a:pt x="1598502" y="1841398"/>
                  <a:pt x="1607288" y="1837661"/>
                  <a:pt x="1616149" y="1834117"/>
                </a:cubicBezTo>
                <a:cubicBezTo>
                  <a:pt x="1621465" y="1828801"/>
                  <a:pt x="1626440" y="1823119"/>
                  <a:pt x="1632098" y="1818168"/>
                </a:cubicBezTo>
                <a:cubicBezTo>
                  <a:pt x="1640637" y="1810696"/>
                  <a:pt x="1651330" y="1805549"/>
                  <a:pt x="1658679" y="1796903"/>
                </a:cubicBezTo>
                <a:cubicBezTo>
                  <a:pt x="1681633" y="1769898"/>
                  <a:pt x="1701408" y="1740344"/>
                  <a:pt x="1722474" y="1711842"/>
                </a:cubicBezTo>
                <a:cubicBezTo>
                  <a:pt x="1734609" y="1695424"/>
                  <a:pt x="1755076" y="1667904"/>
                  <a:pt x="1765005" y="1648047"/>
                </a:cubicBezTo>
                <a:cubicBezTo>
                  <a:pt x="1779365" y="1619328"/>
                  <a:pt x="1774453" y="1617339"/>
                  <a:pt x="1786270" y="1584252"/>
                </a:cubicBezTo>
                <a:cubicBezTo>
                  <a:pt x="1790809" y="1571542"/>
                  <a:pt x="1796903" y="1559443"/>
                  <a:pt x="1802219" y="1547038"/>
                </a:cubicBezTo>
                <a:cubicBezTo>
                  <a:pt x="1814641" y="1435230"/>
                  <a:pt x="1800923" y="1550788"/>
                  <a:pt x="1812851" y="1467293"/>
                </a:cubicBezTo>
                <a:cubicBezTo>
                  <a:pt x="1816643" y="1440746"/>
                  <a:pt x="1819247" y="1414029"/>
                  <a:pt x="1823484" y="1387549"/>
                </a:cubicBezTo>
                <a:cubicBezTo>
                  <a:pt x="1834147" y="1320907"/>
                  <a:pt x="1832025" y="1351232"/>
                  <a:pt x="1844749" y="1291856"/>
                </a:cubicBezTo>
                <a:cubicBezTo>
                  <a:pt x="1860686" y="1217485"/>
                  <a:pt x="1836930" y="1305929"/>
                  <a:pt x="1860698" y="1222745"/>
                </a:cubicBezTo>
                <a:cubicBezTo>
                  <a:pt x="1866131" y="1179278"/>
                  <a:pt x="1865899" y="1172726"/>
                  <a:pt x="1876646" y="1127052"/>
                </a:cubicBezTo>
                <a:cubicBezTo>
                  <a:pt x="1879601" y="1114494"/>
                  <a:pt x="1883735" y="1102243"/>
                  <a:pt x="1887279" y="1089838"/>
                </a:cubicBezTo>
                <a:cubicBezTo>
                  <a:pt x="1885507" y="988829"/>
                  <a:pt x="1885329" y="887779"/>
                  <a:pt x="1881963" y="786810"/>
                </a:cubicBezTo>
                <a:cubicBezTo>
                  <a:pt x="1881776" y="781209"/>
                  <a:pt x="1877649" y="776375"/>
                  <a:pt x="1876646" y="770861"/>
                </a:cubicBezTo>
                <a:cubicBezTo>
                  <a:pt x="1874090" y="756804"/>
                  <a:pt x="1873886" y="742388"/>
                  <a:pt x="1871330" y="728331"/>
                </a:cubicBezTo>
                <a:cubicBezTo>
                  <a:pt x="1870328" y="722818"/>
                  <a:pt x="1867373" y="717819"/>
                  <a:pt x="1866014" y="712382"/>
                </a:cubicBezTo>
                <a:cubicBezTo>
                  <a:pt x="1862051" y="696532"/>
                  <a:pt x="1858925" y="680484"/>
                  <a:pt x="1855381" y="664535"/>
                </a:cubicBezTo>
                <a:cubicBezTo>
                  <a:pt x="1853491" y="639960"/>
                  <a:pt x="1856436" y="605187"/>
                  <a:pt x="1844749" y="579475"/>
                </a:cubicBezTo>
                <a:cubicBezTo>
                  <a:pt x="1838190" y="565046"/>
                  <a:pt x="1839175" y="539187"/>
                  <a:pt x="1823484" y="536945"/>
                </a:cubicBezTo>
                <a:lnTo>
                  <a:pt x="1786270" y="531628"/>
                </a:lnTo>
                <a:cubicBezTo>
                  <a:pt x="1777269" y="519626"/>
                  <a:pt x="1767461" y="507369"/>
                  <a:pt x="1759688" y="494414"/>
                </a:cubicBezTo>
                <a:cubicBezTo>
                  <a:pt x="1757649" y="491016"/>
                  <a:pt x="1742853" y="495300"/>
                  <a:pt x="1738423" y="473149"/>
                </a:cubicBezTo>
                <a:close/>
              </a:path>
            </a:pathLst>
          </a:custGeom>
          <a:noFill/>
          <a:ln>
            <a:solidFill>
              <a:srgbClr val="0F47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1219320">
              <a:lnSpc>
                <a:spcPct val="100000"/>
              </a:lnSpc>
            </a:pPr>
            <a:endParaRPr lang="en-MY" sz="187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C44CB2A-F015-4D12-A298-50108AFC932D}" type="slidenum"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219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12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930600" y="2629080"/>
            <a:ext cx="10286640" cy="3412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</a:rPr>
              <a:t>ROP Stage 4B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</a:rPr>
              <a:t>This eye progresses to a total retinal detachment, in which the optic disc is still visible (Stage 5A)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107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marL="457200"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778B925C-65E8-4603-8F76-E7DB36B43A88}" type="slidenum"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223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Question 13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/>
          </p:nvPr>
        </p:nvSpPr>
        <p:spPr>
          <a:xfrm>
            <a:off x="2738379" y="2313770"/>
            <a:ext cx="10360080" cy="3727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57200" indent="-457200" defTabSz="914400">
              <a:lnSpc>
                <a:spcPct val="90000"/>
              </a:lnSpc>
              <a:spcBef>
                <a:spcPts val="1599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</a:rPr>
              <a:t>What options do we have for this case?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107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marL="457200"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A63ABA2-93C3-4038-8231-5E98C7E2DDA9}" type="slidenum"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4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227" name="Picture 5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13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1933649" y="1918800"/>
            <a:ext cx="9419671" cy="3453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spcAft>
                <a:spcPts val="1599"/>
              </a:spcAft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chemeClr val="dk1"/>
                </a:solidFill>
                <a:latin typeface="Arial"/>
              </a:rPr>
              <a:t>Treatment is surgery; however the anatomical success rate is low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spcAft>
                <a:spcPts val="1599"/>
              </a:spcAft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chemeClr val="dk1"/>
                </a:solidFill>
                <a:latin typeface="Arial"/>
              </a:rPr>
              <a:t>Vitrectomy may include removal of lens, which will render the patient aphakic with complicated visual correction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spcAft>
                <a:spcPts val="1599"/>
              </a:spcAft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chemeClr val="dk1"/>
                </a:solidFill>
                <a:latin typeface="Arial"/>
              </a:rPr>
              <a:t>Refer early for visual rehabilitation, educational &amp; social support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57200" indent="0" algn="just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178C669-8960-46D7-9941-BC22881526ED}" type="slidenum"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subTitle"/>
          </p:nvPr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algn="ctr"/>
            <a:endParaRPr lang="en-MY" sz="24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>
              <a:buNone/>
            </a:pPr>
            <a:endParaRPr lang="en-US" sz="6000" b="0" strike="noStrike" spc="-1">
              <a:solidFill>
                <a:schemeClr val="dk1"/>
              </a:solidFill>
              <a:latin typeface="Aptos Display"/>
            </a:endParaRPr>
          </a:p>
        </p:txBody>
      </p:sp>
      <p:pic>
        <p:nvPicPr>
          <p:cNvPr id="232" name="Picture 6"/>
          <p:cNvPicPr/>
          <p:nvPr/>
        </p:nvPicPr>
        <p:blipFill>
          <a:blip r:embed="rId2"/>
          <a:stretch/>
        </p:blipFill>
        <p:spPr>
          <a:xfrm>
            <a:off x="2737440" y="2503440"/>
            <a:ext cx="9454320" cy="1553760"/>
          </a:xfrm>
          <a:prstGeom prst="rect">
            <a:avLst/>
          </a:prstGeom>
          <a:ln w="0">
            <a:noFill/>
          </a:ln>
        </p:spPr>
      </p:pic>
      <p:sp>
        <p:nvSpPr>
          <p:cNvPr id="233" name="Title 1"/>
          <p:cNvSpPr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>
            <a:normAutofit/>
          </a:bodyPr>
          <a:lstStyle/>
          <a:p>
            <a:pPr algn="ctr" defTabSz="914400">
              <a:lnSpc>
                <a:spcPct val="90000"/>
              </a:lnSpc>
            </a:pPr>
            <a:r>
              <a:rPr lang="en-MY" sz="6000" b="1" strike="noStrike" spc="-1">
                <a:solidFill>
                  <a:schemeClr val="dk1"/>
                </a:solidFill>
                <a:latin typeface="Aptos Display"/>
              </a:rPr>
              <a:t>Thank you</a:t>
            </a:r>
            <a:endParaRPr lang="en-MY" sz="6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4" name="Picture 8"/>
          <p:cNvPicPr/>
          <p:nvPr/>
        </p:nvPicPr>
        <p:blipFill>
          <a:blip r:embed="rId3"/>
          <a:stretch/>
        </p:blipFill>
        <p:spPr>
          <a:xfrm rot="1081200">
            <a:off x="8100360" y="2147400"/>
            <a:ext cx="2084040" cy="3204000"/>
          </a:xfrm>
          <a:prstGeom prst="rect">
            <a:avLst/>
          </a:prstGeom>
          <a:ln w="0">
            <a:noFill/>
          </a:ln>
          <a:effectLst>
            <a:outerShdw blurRad="177840" dist="596605" dir="21541915" algn="tl" rotWithShape="0">
              <a:srgbClr val="000000">
                <a:alpha val="40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0A2AA5F-E1D6-4684-AFDC-4C382B8F0AB0}" type="slidenum">
              <a:t>37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86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  <a:ea typeface="Calibri"/>
              </a:rPr>
              <a:t>Question 1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2299017" y="2172604"/>
            <a:ext cx="10515240" cy="346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70000" lvl="1" indent="-270000" algn="just" defTabSz="914400">
              <a:lnSpc>
                <a:spcPct val="90000"/>
              </a:lnSpc>
              <a:spcBef>
                <a:spcPts val="499"/>
              </a:spcBef>
              <a:buClr>
                <a:srgbClr val="FF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What is your diagnosis?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270000" lvl="1" indent="-270000" algn="just" defTabSz="914400">
              <a:lnSpc>
                <a:spcPct val="90000"/>
              </a:lnSpc>
              <a:spcBef>
                <a:spcPts val="499"/>
              </a:spcBef>
              <a:buClr>
                <a:srgbClr val="FF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What is your plan?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D1B84F9-9E58-426F-951D-39D03D3673E6}" type="slidenum"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90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1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1952176" y="2152587"/>
            <a:ext cx="9401144" cy="3602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Diagnosis: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8200" indent="-2682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 </a:t>
            </a:r>
            <a:r>
              <a:rPr lang="en-US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No ROP with immature retina &amp; vitreous</a:t>
            </a: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0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Plan: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80000"/>
              <a:buFont typeface="Courier New"/>
              <a:buChar char="o"/>
              <a:tabLst>
                <a:tab pos="0" algn="l"/>
              </a:tabLst>
            </a:pPr>
            <a:r>
              <a:rPr lang="en-US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See patients in 2 weeks. However, to review earlier in 1 week or consult </a:t>
            </a:r>
            <a:r>
              <a:rPr lang="en-US" sz="24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paediatric</a:t>
            </a:r>
            <a:r>
              <a:rPr lang="en-US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ophthalmologist if concerned about vitreous haze</a:t>
            </a: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80000"/>
              <a:buFont typeface="Courier New"/>
              <a:buChar char="o"/>
              <a:tabLst>
                <a:tab pos="0" algn="l"/>
              </a:tabLst>
            </a:pPr>
            <a:r>
              <a:rPr lang="en-US" sz="24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Counsel parents of the findings</a:t>
            </a: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CF69412-2E8D-4D21-B052-010F2C03765B}" type="slidenum"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6"/>
          <p:cNvPicPr/>
          <p:nvPr/>
        </p:nvPicPr>
        <p:blipFill>
          <a:blip r:embed="rId3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94" name="Picture 7"/>
          <p:cNvPicPr/>
          <p:nvPr/>
        </p:nvPicPr>
        <p:blipFill>
          <a:blip r:embed="rId4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95" name="PlaceHolder 1"/>
          <p:cNvSpPr>
            <a:spLocks noGrp="1"/>
          </p:cNvSpPr>
          <p:nvPr>
            <p:ph/>
          </p:nvPr>
        </p:nvSpPr>
        <p:spPr>
          <a:xfrm>
            <a:off x="1965418" y="2072160"/>
            <a:ext cx="9080954" cy="3288116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Second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RoP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screening at 35 weeks, </a:t>
            </a:r>
            <a:r>
              <a:rPr lang="en-US" sz="2800" strike="noStrike" spc="-1" dirty="0">
                <a:solidFill>
                  <a:schemeClr val="dk1"/>
                </a:solidFill>
                <a:latin typeface="Arial"/>
                <a:ea typeface="Calibri"/>
              </a:rPr>
              <a:t>findings:</a:t>
            </a:r>
            <a:endParaRPr lang="en-US" sz="280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RE: mild posterior pole vessel tortuosity of 2 quadrants, demarcation line of 3 clock hours at Zone 2 temporally &amp; ridge of 2 clock hours at Zone 2 nasally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LE: OD pink, CDR 0.3, posterior pole vessels not tortuous,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vascularisation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till anterior Zone 2, no demarcation line or ridge  seen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57200" indent="0" algn="just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96" name="TextBox 11"/>
          <p:cNvSpPr/>
          <p:nvPr/>
        </p:nvSpPr>
        <p:spPr>
          <a:xfrm>
            <a:off x="3040200" y="518400"/>
            <a:ext cx="714888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4800" b="1" strike="noStrike" spc="-1">
                <a:solidFill>
                  <a:srgbClr val="000000"/>
                </a:solidFill>
                <a:latin typeface="Arial"/>
                <a:ea typeface="Calibri"/>
              </a:rPr>
              <a:t>Scenario continues...</a:t>
            </a:r>
            <a:endParaRPr lang="en-MY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CF9918B-9FB6-4338-A4FD-76754F963C03}" type="slidenum"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86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Question 2</a:t>
            </a:r>
            <a:endParaRPr lang="en-US" sz="4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2299016" y="2172604"/>
            <a:ext cx="9892984" cy="346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57200" indent="-457200" defTabSz="914400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MY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What is your diagnosis &amp; plan of management </a:t>
            </a:r>
          </a:p>
          <a:p>
            <a:pPr marL="2604960" indent="-2604960" defTabSz="91440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MY" sz="2800" b="1" spc="-1" dirty="0">
                <a:solidFill>
                  <a:srgbClr val="FF0000"/>
                </a:solidFill>
                <a:latin typeface="Arial"/>
                <a:ea typeface="Calibri"/>
              </a:rPr>
              <a:t>     </a:t>
            </a:r>
            <a:r>
              <a:rPr lang="en-MY" sz="2800" b="1" strike="noStrike" spc="-1" dirty="0">
                <a:solidFill>
                  <a:srgbClr val="FF0000"/>
                </a:solidFill>
                <a:latin typeface="Arial"/>
                <a:ea typeface="Calibri"/>
              </a:rPr>
              <a:t>at this point?  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D1B84F9-9E58-426F-951D-39D03D3673E6}" type="slidenum"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001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4"/>
          <p:cNvPicPr/>
          <p:nvPr/>
        </p:nvPicPr>
        <p:blipFill>
          <a:blip r:embed="rId2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98" name="Picture 5"/>
          <p:cNvPicPr/>
          <p:nvPr/>
        </p:nvPicPr>
        <p:blipFill>
          <a:blip r:embed="rId3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MY" sz="4800" b="1" strike="noStrike" spc="-1">
                <a:solidFill>
                  <a:schemeClr val="dk1"/>
                </a:solidFill>
                <a:latin typeface="Arial"/>
                <a:ea typeface="Calibri"/>
              </a:rPr>
              <a:t>Answer 2</a:t>
            </a:r>
            <a:endParaRPr lang="en-US" sz="4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838080" y="2567160"/>
            <a:ext cx="10515240" cy="3596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lnSpcReduction="10000"/>
          </a:bodyPr>
          <a:lstStyle/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Diagnosis: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9640" indent="-27288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80000"/>
              <a:buFont typeface="Courier New"/>
              <a:buChar char="o"/>
              <a:tabLst>
                <a:tab pos="449280" algn="l"/>
              </a:tabLst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 - ROP Stage 2 pre-plus (Type 2 </a:t>
            </a:r>
            <a:r>
              <a:rPr lang="en-US" sz="2800" b="0" strike="noStrike" spc="-1" dirty="0">
                <a:solidFill>
                  <a:srgbClr val="FF0000"/>
                </a:solidFill>
                <a:latin typeface="Arial"/>
                <a:ea typeface="Calibri"/>
              </a:rPr>
              <a:t>low-risk </a:t>
            </a:r>
            <a:r>
              <a:rPr lang="en-US" sz="2800" b="0" strike="noStrike" spc="-1" dirty="0" err="1">
                <a:solidFill>
                  <a:srgbClr val="FF0000"/>
                </a:solidFill>
                <a:latin typeface="Arial"/>
                <a:ea typeface="Calibri"/>
              </a:rPr>
              <a:t>pretreshold</a:t>
            </a:r>
            <a:r>
              <a:rPr lang="en-US" sz="2800" b="0" strike="noStrike" spc="-1" dirty="0">
                <a:solidFill>
                  <a:srgbClr val="FF0000"/>
                </a:solidFill>
                <a:latin typeface="Arial"/>
                <a:ea typeface="Calibri"/>
              </a:rPr>
              <a:t> ROP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)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39640" indent="-27288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80000"/>
              <a:buFont typeface="Courier New"/>
              <a:buChar char="o"/>
              <a:tabLst>
                <a:tab pos="449280" algn="l"/>
              </a:tabLst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 - No ROP 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algn="just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000" b="0" strike="noStrike" spc="-1" dirty="0">
              <a:solidFill>
                <a:schemeClr val="dk1"/>
              </a:solidFill>
              <a:latin typeface="Aptos"/>
            </a:endParaRPr>
          </a:p>
          <a:p>
            <a:pPr marL="228600" indent="-228600" algn="just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Plan: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  <a:tabLst>
                <a:tab pos="0" algn="l"/>
              </a:tabLst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Counsel parents on high possibility of treatment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  <a:tabLst>
                <a:tab pos="0" algn="l"/>
              </a:tabLst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Arrange with neonatology team on timing of treatment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541440" lvl="1" indent="-27144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  <a:tabLst>
                <a:tab pos="0" algn="l"/>
              </a:tabLst>
            </a:pPr>
            <a:r>
              <a:rPr lang="en-MY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Review patient in 1 week time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chemeClr val="dk1"/>
              </a:solidFill>
              <a:latin typeface="Aptos"/>
            </a:endParaRPr>
          </a:p>
        </p:txBody>
      </p:sp>
      <p:pic>
        <p:nvPicPr>
          <p:cNvPr id="101" name="Picture 7"/>
          <p:cNvPicPr/>
          <p:nvPr/>
        </p:nvPicPr>
        <p:blipFill>
          <a:blip r:embed="rId4"/>
          <a:stretch/>
        </p:blipFill>
        <p:spPr>
          <a:xfrm>
            <a:off x="8891280" y="3724200"/>
            <a:ext cx="2949480" cy="25426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D466B7D-29CE-45EA-8175-FBE54497ADBC}" type="slidenum"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7"/>
          <p:cNvPicPr/>
          <p:nvPr/>
        </p:nvPicPr>
        <p:blipFill>
          <a:blip r:embed="rId3"/>
          <a:stretch/>
        </p:blipFill>
        <p:spPr>
          <a:xfrm>
            <a:off x="7075308" y="4527540"/>
            <a:ext cx="4750560" cy="201132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5"/>
          <p:cNvPicPr/>
          <p:nvPr/>
        </p:nvPicPr>
        <p:blipFill>
          <a:blip r:embed="rId4"/>
          <a:stretch/>
        </p:blipFill>
        <p:spPr>
          <a:xfrm>
            <a:off x="291960" y="136440"/>
            <a:ext cx="11607480" cy="1553760"/>
          </a:xfrm>
          <a:prstGeom prst="rect">
            <a:avLst/>
          </a:prstGeom>
          <a:ln w="0">
            <a:noFill/>
          </a:ln>
        </p:spPr>
      </p:pic>
      <p:pic>
        <p:nvPicPr>
          <p:cNvPr id="104" name="Picture 6"/>
          <p:cNvPicPr/>
          <p:nvPr/>
        </p:nvPicPr>
        <p:blipFill>
          <a:blip r:embed="rId5"/>
          <a:stretch/>
        </p:blipFill>
        <p:spPr>
          <a:xfrm>
            <a:off x="496080" y="365040"/>
            <a:ext cx="1364760" cy="2098440"/>
          </a:xfrm>
          <a:prstGeom prst="rect">
            <a:avLst/>
          </a:prstGeom>
          <a:ln w="0">
            <a:noFill/>
          </a:ln>
          <a:effectLst>
            <a:outerShdw blurRad="177840" dist="596605" dir="21541915" sx="91000" sy="91000" algn="tl" rotWithShape="0">
              <a:srgbClr val="000000">
                <a:alpha val="15000"/>
              </a:srgbClr>
            </a:outerShdw>
            <a:reflection stA="99000" endPos="0" dist="50800" dir="5400000" sy="-100000" algn="bl" rotWithShape="0"/>
          </a:effectLst>
        </p:spPr>
      </p:pic>
      <p:sp>
        <p:nvSpPr>
          <p:cNvPr id="105" name="PlaceHolder 1"/>
          <p:cNvSpPr>
            <a:spLocks noGrp="1"/>
          </p:cNvSpPr>
          <p:nvPr>
            <p:ph/>
          </p:nvPr>
        </p:nvSpPr>
        <p:spPr>
          <a:xfrm>
            <a:off x="873000" y="2554560"/>
            <a:ext cx="10390680" cy="3597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Third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RoP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examination at 36 weeks, </a:t>
            </a:r>
            <a:r>
              <a:rPr lang="en-US" sz="2800" b="1" strike="noStrike" spc="-1" dirty="0">
                <a:solidFill>
                  <a:schemeClr val="dk1"/>
                </a:solidFill>
                <a:latin typeface="Arial"/>
                <a:ea typeface="Calibri"/>
              </a:rPr>
              <a:t>findings: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47840" lvl="1" indent="-27000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RE: OD pink, streaks of retinal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haemorrhage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at ridge in mid-zone 2, with plus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  <a:p>
            <a:pPr marL="447840" lvl="1" indent="-270000" algn="just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0000"/>
              <a:buFont typeface="Courier New"/>
              <a:buChar char="o"/>
            </a:pP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LE: OD pink, posterior pole vessels not tortuous, </a:t>
            </a:r>
            <a:r>
              <a:rPr lang="en-US" sz="2800" b="0" strike="noStrike" spc="-1" dirty="0" err="1">
                <a:solidFill>
                  <a:schemeClr val="dk1"/>
                </a:solidFill>
                <a:latin typeface="Arial"/>
                <a:ea typeface="Calibri"/>
              </a:rPr>
              <a:t>vascularisation</a:t>
            </a:r>
            <a:r>
              <a:rPr lang="en-US" sz="2800" b="0" strike="noStrike" spc="-1" dirty="0">
                <a:solidFill>
                  <a:schemeClr val="dk1"/>
                </a:solidFill>
                <a:latin typeface="Arial"/>
                <a:ea typeface="Calibri"/>
              </a:rPr>
              <a:t> to Zone 2 anterior, demarcation line with pre-plus</a:t>
            </a:r>
            <a:endParaRPr lang="en-US" sz="2800" b="0" strike="noStrike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106" name="TextBox 8"/>
          <p:cNvSpPr/>
          <p:nvPr/>
        </p:nvSpPr>
        <p:spPr>
          <a:xfrm>
            <a:off x="3250800" y="498240"/>
            <a:ext cx="70189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MY" sz="4800" b="1" strike="noStrike" spc="-1">
                <a:solidFill>
                  <a:srgbClr val="000000"/>
                </a:solidFill>
                <a:latin typeface="Arial"/>
                <a:ea typeface="Calibri"/>
              </a:rPr>
              <a:t>Scenario continues...</a:t>
            </a:r>
            <a:endParaRPr lang="en-MY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t>Clinical Practice Guidelines Management of Retinopathy of Prematurity (Second Edition)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8F007EA-3E39-41E0-851E-55670B65B3F7}" type="slidenum">
              <a:t>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</a:majorFont>
      <a:minorFont>
        <a:latin typeface="Aptos" panose="0211000402020202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</TotalTime>
  <Words>1624</Words>
  <Application>Microsoft Office PowerPoint</Application>
  <PresentationFormat>Widescreen</PresentationFormat>
  <Paragraphs>262</Paragraphs>
  <Slides>37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37</vt:i4>
      </vt:variant>
    </vt:vector>
  </HeadingPairs>
  <TitlesOfParts>
    <vt:vector size="57" baseType="lpstr">
      <vt:lpstr>Aptos</vt:lpstr>
      <vt:lpstr>Aptos Display</vt:lpstr>
      <vt:lpstr>Arial</vt:lpstr>
      <vt:lpstr>Calibri</vt:lpstr>
      <vt:lpstr>Courier New</vt:lpstr>
      <vt:lpstr>Roboto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Case 1</vt:lpstr>
      <vt:lpstr>PowerPoint Presentation</vt:lpstr>
      <vt:lpstr>Question 1</vt:lpstr>
      <vt:lpstr>Answer 1</vt:lpstr>
      <vt:lpstr>PowerPoint Presentation</vt:lpstr>
      <vt:lpstr>Question 2</vt:lpstr>
      <vt:lpstr>Answer 2</vt:lpstr>
      <vt:lpstr>PowerPoint Presentation</vt:lpstr>
      <vt:lpstr>Question 3</vt:lpstr>
      <vt:lpstr>Answer 3</vt:lpstr>
      <vt:lpstr>Question 4</vt:lpstr>
      <vt:lpstr>Answer 4</vt:lpstr>
      <vt:lpstr>Scenario continues…. </vt:lpstr>
      <vt:lpstr>Case 2</vt:lpstr>
      <vt:lpstr>PowerPoint Presentation</vt:lpstr>
      <vt:lpstr>PowerPoint Presentation</vt:lpstr>
      <vt:lpstr>PowerPoint Presentation</vt:lpstr>
      <vt:lpstr>PowerPoint Presentation</vt:lpstr>
      <vt:lpstr>Answer 5</vt:lpstr>
      <vt:lpstr>Question 6</vt:lpstr>
      <vt:lpstr>Answer 6</vt:lpstr>
      <vt:lpstr>PowerPoint Presentation</vt:lpstr>
      <vt:lpstr>Question 7</vt:lpstr>
      <vt:lpstr>Answer 7</vt:lpstr>
      <vt:lpstr>Question 8</vt:lpstr>
      <vt:lpstr>Answer 8</vt:lpstr>
      <vt:lpstr>Case 3</vt:lpstr>
      <vt:lpstr>Answer 9</vt:lpstr>
      <vt:lpstr>Senario continues..</vt:lpstr>
      <vt:lpstr>Question 10 &amp; 11</vt:lpstr>
      <vt:lpstr>Answer 10 &amp; 11</vt:lpstr>
      <vt:lpstr>Case 4</vt:lpstr>
      <vt:lpstr>Answer 12</vt:lpstr>
      <vt:lpstr>Question 13</vt:lpstr>
      <vt:lpstr>Answer 13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Discussion 1</dc:title>
  <dc:subject/>
  <dc:creator>Ayuni Muhamad</dc:creator>
  <dc:description/>
  <cp:lastModifiedBy>Karen Sharmini</cp:lastModifiedBy>
  <cp:revision>72</cp:revision>
  <dcterms:created xsi:type="dcterms:W3CDTF">2024-01-30T04:02:36Z</dcterms:created>
  <dcterms:modified xsi:type="dcterms:W3CDTF">2024-11-25T04:40:26Z</dcterms:modified>
  <dc:language>en-MY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19</vt:i4>
  </property>
  <property fmtid="{D5CDD505-2E9C-101B-9397-08002B2CF9AE}" pid="3" name="PresentationFormat">
    <vt:lpwstr>Widescreen</vt:lpwstr>
  </property>
  <property fmtid="{D5CDD505-2E9C-101B-9397-08002B2CF9AE}" pid="4" name="Slides">
    <vt:i4>36</vt:i4>
  </property>
</Properties>
</file>